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261" r:id="rId3"/>
    <p:sldId id="265" r:id="rId4"/>
    <p:sldId id="274" r:id="rId5"/>
    <p:sldId id="263" r:id="rId6"/>
    <p:sldId id="272" r:id="rId7"/>
    <p:sldId id="273" r:id="rId8"/>
    <p:sldId id="275" r:id="rId9"/>
    <p:sldId id="276" r:id="rId10"/>
    <p:sldId id="277" r:id="rId1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52" d="100"/>
          <a:sy n="52" d="100"/>
        </p:scale>
        <p:origin x="480"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99"/>
          </a:xfrm>
          <a:prstGeom prst="rect">
            <a:avLst/>
          </a:prstGeom>
        </p:spPr>
      </p:pic>
      <p:pic>
        <p:nvPicPr>
          <p:cNvPr id="17" name="bg object 17"/>
          <p:cNvPicPr/>
          <p:nvPr/>
        </p:nvPicPr>
        <p:blipFill>
          <a:blip r:embed="rId3" cstate="print"/>
          <a:stretch>
            <a:fillRect/>
          </a:stretch>
        </p:blipFill>
        <p:spPr>
          <a:xfrm>
            <a:off x="12944432" y="0"/>
            <a:ext cx="5343567" cy="6327099"/>
          </a:xfrm>
          <a:prstGeom prst="rect">
            <a:avLst/>
          </a:prstGeom>
        </p:spPr>
      </p:pic>
      <p:sp>
        <p:nvSpPr>
          <p:cNvPr id="18" name="bg object 18"/>
          <p:cNvSpPr/>
          <p:nvPr/>
        </p:nvSpPr>
        <p:spPr>
          <a:xfrm>
            <a:off x="2205349" y="1167664"/>
            <a:ext cx="2209800" cy="38100"/>
          </a:xfrm>
          <a:custGeom>
            <a:avLst/>
            <a:gdLst/>
            <a:ahLst/>
            <a:cxnLst/>
            <a:rect l="l" t="t" r="r" b="b"/>
            <a:pathLst>
              <a:path w="2209800" h="38100">
                <a:moveTo>
                  <a:pt x="2209800" y="0"/>
                </a:moveTo>
                <a:lnTo>
                  <a:pt x="2209800" y="38100"/>
                </a:lnTo>
                <a:lnTo>
                  <a:pt x="0" y="38100"/>
                </a:lnTo>
                <a:lnTo>
                  <a:pt x="0" y="0"/>
                </a:lnTo>
                <a:lnTo>
                  <a:pt x="2209800" y="0"/>
                </a:lnTo>
                <a:close/>
              </a:path>
            </a:pathLst>
          </a:custGeom>
          <a:solidFill>
            <a:srgbClr val="FFFFFF"/>
          </a:solidFill>
        </p:spPr>
        <p:txBody>
          <a:bodyPr wrap="square" lIns="0" tIns="0" rIns="0" bIns="0" rtlCol="0"/>
          <a:lstStyle/>
          <a:p>
            <a:endParaRPr/>
          </a:p>
        </p:txBody>
      </p:sp>
      <p:sp>
        <p:nvSpPr>
          <p:cNvPr id="2" name="Holder 2"/>
          <p:cNvSpPr>
            <a:spLocks noGrp="1"/>
          </p:cNvSpPr>
          <p:nvPr>
            <p:ph type="ctrTitle"/>
          </p:nvPr>
        </p:nvSpPr>
        <p:spPr>
          <a:xfrm>
            <a:off x="1016000" y="1664315"/>
            <a:ext cx="16256000" cy="10007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bg1"/>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2204" y="1200708"/>
            <a:ext cx="6103590" cy="482600"/>
          </a:xfrm>
          <a:prstGeom prst="rect">
            <a:avLst/>
          </a:prstGeom>
        </p:spPr>
        <p:txBody>
          <a:bodyPr wrap="square" lIns="0" tIns="0" rIns="0" bIns="0">
            <a:spAutoFit/>
          </a:bodyPr>
          <a:lstStyle>
            <a:lvl1pPr>
              <a:defRPr sz="3000" b="1" i="0">
                <a:solidFill>
                  <a:schemeClr val="bg1"/>
                </a:solidFill>
                <a:latin typeface="Tahoma"/>
                <a:cs typeface="Tahoma"/>
              </a:defRPr>
            </a:lvl1pPr>
          </a:lstStyle>
          <a:p>
            <a:endParaRPr/>
          </a:p>
        </p:txBody>
      </p:sp>
      <p:sp>
        <p:nvSpPr>
          <p:cNvPr id="3" name="Holder 3"/>
          <p:cNvSpPr>
            <a:spLocks noGrp="1"/>
          </p:cNvSpPr>
          <p:nvPr>
            <p:ph type="body" idx="1"/>
          </p:nvPr>
        </p:nvSpPr>
        <p:spPr>
          <a:xfrm>
            <a:off x="1016000" y="2267641"/>
            <a:ext cx="16256000" cy="31527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11/27/2022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54563"/>
            <a:ext cx="18288000" cy="10286999"/>
          </a:xfrm>
          <a:prstGeom prst="rect">
            <a:avLst/>
          </a:prstGeom>
        </p:spPr>
      </p:pic>
      <p:pic>
        <p:nvPicPr>
          <p:cNvPr id="4" name="object 4"/>
          <p:cNvPicPr/>
          <p:nvPr/>
        </p:nvPicPr>
        <p:blipFill>
          <a:blip r:embed="rId3" cstate="print"/>
          <a:stretch>
            <a:fillRect/>
          </a:stretch>
        </p:blipFill>
        <p:spPr>
          <a:xfrm>
            <a:off x="0" y="6777570"/>
            <a:ext cx="1763908" cy="3509429"/>
          </a:xfrm>
          <a:prstGeom prst="rect">
            <a:avLst/>
          </a:prstGeom>
        </p:spPr>
      </p:pic>
      <p:sp>
        <p:nvSpPr>
          <p:cNvPr id="7" name="object 7"/>
          <p:cNvSpPr txBox="1"/>
          <p:nvPr/>
        </p:nvSpPr>
        <p:spPr>
          <a:xfrm>
            <a:off x="9144000" y="7048500"/>
            <a:ext cx="4741104" cy="170046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0" tIns="12700" rIns="0" bIns="0" rtlCol="0">
            <a:spAutoFit/>
          </a:bodyPr>
          <a:lstStyle/>
          <a:p>
            <a:pPr marL="12700">
              <a:lnSpc>
                <a:spcPct val="100000"/>
              </a:lnSpc>
              <a:spcBef>
                <a:spcPts val="100"/>
              </a:spcBef>
            </a:pPr>
            <a:r>
              <a:rPr sz="3800" b="1" u="sng" spc="-150" dirty="0">
                <a:solidFill>
                  <a:srgbClr val="FFFFFF"/>
                </a:solidFill>
                <a:latin typeface="Times New Roman" panose="02020603050405020304" pitchFamily="18" charset="0"/>
                <a:cs typeface="Times New Roman" panose="02020603050405020304" pitchFamily="18" charset="0"/>
              </a:rPr>
              <a:t>S</a:t>
            </a:r>
            <a:r>
              <a:rPr lang="en-US" sz="3800" b="1" u="sng" spc="-150" dirty="0">
                <a:solidFill>
                  <a:srgbClr val="FFFFFF"/>
                </a:solidFill>
                <a:latin typeface="Times New Roman" panose="02020603050405020304" pitchFamily="18" charset="0"/>
                <a:cs typeface="Times New Roman" panose="02020603050405020304" pitchFamily="18" charset="0"/>
              </a:rPr>
              <a:t>UBMITTED BY:</a:t>
            </a:r>
          </a:p>
          <a:p>
            <a:pPr marL="12700">
              <a:lnSpc>
                <a:spcPct val="100000"/>
              </a:lnSpc>
              <a:spcBef>
                <a:spcPts val="100"/>
              </a:spcBef>
            </a:pPr>
            <a:r>
              <a:rPr lang="en-US" sz="3500" b="1" spc="-150" dirty="0">
                <a:solidFill>
                  <a:srgbClr val="FFFFFF"/>
                </a:solidFill>
                <a:latin typeface="Times New Roman" panose="02020603050405020304" pitchFamily="18" charset="0"/>
                <a:cs typeface="Times New Roman" panose="02020603050405020304" pitchFamily="18" charset="0"/>
              </a:rPr>
              <a:t>Nitesh Rajput</a:t>
            </a:r>
          </a:p>
          <a:p>
            <a:pPr marL="12700">
              <a:lnSpc>
                <a:spcPct val="100000"/>
              </a:lnSpc>
              <a:spcBef>
                <a:spcPts val="100"/>
              </a:spcBef>
            </a:pPr>
            <a:r>
              <a:rPr lang="en-US" sz="3500" b="1" spc="-150" dirty="0">
                <a:solidFill>
                  <a:srgbClr val="FFFFFF"/>
                </a:solidFill>
                <a:latin typeface="Times New Roman" panose="02020603050405020304" pitchFamily="18" charset="0"/>
                <a:cs typeface="Times New Roman" panose="02020603050405020304" pitchFamily="18" charset="0"/>
              </a:rPr>
              <a:t>0827CI201123</a:t>
            </a:r>
            <a:endParaRPr sz="3500" dirty="0">
              <a:latin typeface="Times New Roman" panose="02020603050405020304" pitchFamily="18" charset="0"/>
              <a:cs typeface="Times New Roman" panose="02020603050405020304" pitchFamily="18" charset="0"/>
            </a:endParaRPr>
          </a:p>
        </p:txBody>
      </p:sp>
      <p:sp>
        <p:nvSpPr>
          <p:cNvPr id="8" name="object 8"/>
          <p:cNvSpPr txBox="1">
            <a:spLocks noGrp="1"/>
          </p:cNvSpPr>
          <p:nvPr>
            <p:ph type="title"/>
          </p:nvPr>
        </p:nvSpPr>
        <p:spPr>
          <a:xfrm>
            <a:off x="304802" y="288751"/>
            <a:ext cx="14479152" cy="1551707"/>
          </a:xfrm>
          <a:prstGeom prst="rect">
            <a:avLst/>
          </a:prstGeom>
        </p:spPr>
        <p:txBody>
          <a:bodyPr vert="horz" wrap="square" lIns="0" tIns="12700" rIns="0" bIns="0" rtlCol="0">
            <a:spAutoFit/>
          </a:bodyPr>
          <a:lstStyle/>
          <a:p>
            <a:pPr marL="12700" algn="ctr">
              <a:lnSpc>
                <a:spcPct val="100000"/>
              </a:lnSpc>
              <a:spcBef>
                <a:spcPts val="100"/>
              </a:spcBef>
            </a:pPr>
            <a:r>
              <a:rPr lang="en-US" sz="5000" spc="125" dirty="0">
                <a:latin typeface="Times New Roman" panose="02020603050405020304" pitchFamily="18" charset="0"/>
                <a:cs typeface="Times New Roman" panose="02020603050405020304" pitchFamily="18" charset="0"/>
              </a:rPr>
              <a:t>ACROPOLIS INSTITUTE OF TECHNOLOGY     AND RESEARCH</a:t>
            </a:r>
            <a:endParaRPr sz="5000" spc="-385" dirty="0">
              <a:latin typeface="Times New Roman" panose="02020603050405020304" pitchFamily="18" charset="0"/>
              <a:cs typeface="Times New Roman" panose="02020603050405020304" pitchFamily="18" charset="0"/>
            </a:endParaRPr>
          </a:p>
        </p:txBody>
      </p:sp>
      <p:sp>
        <p:nvSpPr>
          <p:cNvPr id="9" name="object 9"/>
          <p:cNvSpPr txBox="1"/>
          <p:nvPr/>
        </p:nvSpPr>
        <p:spPr>
          <a:xfrm>
            <a:off x="2520819" y="7048500"/>
            <a:ext cx="6003097" cy="126791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0" tIns="12700" rIns="0" bIns="0" rtlCol="0">
            <a:spAutoFit/>
          </a:bodyPr>
          <a:lstStyle/>
          <a:p>
            <a:pPr marL="12700" marR="5080">
              <a:lnSpc>
                <a:spcPct val="114500"/>
              </a:lnSpc>
              <a:spcBef>
                <a:spcPts val="100"/>
              </a:spcBef>
            </a:pPr>
            <a:r>
              <a:rPr sz="3800" b="1" u="sng" spc="125" dirty="0">
                <a:solidFill>
                  <a:srgbClr val="FFFFFF"/>
                </a:solidFill>
                <a:latin typeface="Times New Roman" panose="02020603050405020304" pitchFamily="18" charset="0"/>
                <a:cs typeface="Times New Roman" panose="02020603050405020304" pitchFamily="18" charset="0"/>
              </a:rPr>
              <a:t>S</a:t>
            </a:r>
            <a:r>
              <a:rPr lang="en-US" sz="3800" b="1" u="sng" spc="5" dirty="0">
                <a:solidFill>
                  <a:srgbClr val="FFFFFF"/>
                </a:solidFill>
                <a:latin typeface="Times New Roman" panose="02020603050405020304" pitchFamily="18" charset="0"/>
                <a:cs typeface="Times New Roman" panose="02020603050405020304" pitchFamily="18" charset="0"/>
              </a:rPr>
              <a:t>UBMITTED TO:</a:t>
            </a:r>
          </a:p>
          <a:p>
            <a:pPr marL="12700" marR="5080">
              <a:lnSpc>
                <a:spcPct val="114500"/>
              </a:lnSpc>
              <a:spcBef>
                <a:spcPts val="100"/>
              </a:spcBef>
            </a:pPr>
            <a:r>
              <a:rPr lang="en-US" sz="3500" b="1" spc="5" dirty="0">
                <a:solidFill>
                  <a:srgbClr val="FFFFFF"/>
                </a:solidFill>
                <a:latin typeface="Times New Roman" panose="02020603050405020304" pitchFamily="18" charset="0"/>
                <a:cs typeface="Times New Roman" panose="02020603050405020304" pitchFamily="18" charset="0"/>
              </a:rPr>
              <a:t>Prof. Nidhi  Nigam</a:t>
            </a:r>
            <a:endParaRPr sz="35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1731251" y="5087959"/>
            <a:ext cx="13103584" cy="798488"/>
          </a:xfrm>
          <a:prstGeom prst="rect">
            <a:avLst/>
          </a:prstGeom>
          <a:ln>
            <a:noFill/>
          </a:ln>
          <a:effectLst>
            <a:glow rad="101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0" tIns="12700" rIns="0" bIns="0" rtlCol="0">
            <a:spAutoFit/>
          </a:bodyPr>
          <a:lstStyle/>
          <a:p>
            <a:pPr marL="12700" marR="5080" algn="ctr">
              <a:lnSpc>
                <a:spcPct val="114500"/>
              </a:lnSpc>
              <a:spcBef>
                <a:spcPts val="100"/>
              </a:spcBef>
            </a:pPr>
            <a:r>
              <a:rPr lang="en-US" sz="4800" dirty="0">
                <a:latin typeface="Algerian" panose="04020705040A02060702" pitchFamily="82" charset="0"/>
                <a:cs typeface="Times New Roman" panose="02020603050405020304" pitchFamily="18" charset="0"/>
              </a:rPr>
              <a:t>TOPIC : CYBER SECURITY &amp; NMAP</a:t>
            </a:r>
            <a:endParaRPr sz="4800" dirty="0">
              <a:latin typeface="Algerian" panose="04020705040A02060702" pitchFamily="82" charset="0"/>
              <a:cs typeface="Times New Roman" panose="02020603050405020304" pitchFamily="18" charset="0"/>
            </a:endParaRPr>
          </a:p>
        </p:txBody>
      </p:sp>
      <p:pic>
        <p:nvPicPr>
          <p:cNvPr id="11" name="object 11"/>
          <p:cNvPicPr/>
          <p:nvPr/>
        </p:nvPicPr>
        <p:blipFill>
          <a:blip r:embed="rId4" cstate="print"/>
          <a:stretch>
            <a:fillRect/>
          </a:stretch>
        </p:blipFill>
        <p:spPr>
          <a:xfrm>
            <a:off x="14292896" y="-215017"/>
            <a:ext cx="3995104" cy="5611215"/>
          </a:xfrm>
          <a:prstGeom prst="rect">
            <a:avLst/>
          </a:prstGeom>
        </p:spPr>
      </p:pic>
      <p:pic>
        <p:nvPicPr>
          <p:cNvPr id="13" name="object 13"/>
          <p:cNvPicPr/>
          <p:nvPr/>
        </p:nvPicPr>
        <p:blipFill>
          <a:blip r:embed="rId5" cstate="print"/>
          <a:stretch>
            <a:fillRect/>
          </a:stretch>
        </p:blipFill>
        <p:spPr>
          <a:xfrm>
            <a:off x="13288529" y="5629291"/>
            <a:ext cx="1495424" cy="1419209"/>
          </a:xfrm>
          <a:prstGeom prst="rect">
            <a:avLst/>
          </a:prstGeom>
        </p:spPr>
      </p:pic>
      <p:sp>
        <p:nvSpPr>
          <p:cNvPr id="3" name="TextBox 2">
            <a:extLst>
              <a:ext uri="{FF2B5EF4-FFF2-40B4-BE49-F238E27FC236}">
                <a16:creationId xmlns:a16="http://schemas.microsoft.com/office/drawing/2014/main" id="{A6EFA6DD-C6A4-8D71-BFFD-5859453FC12F}"/>
              </a:ext>
            </a:extLst>
          </p:cNvPr>
          <p:cNvSpPr txBox="1"/>
          <p:nvPr/>
        </p:nvSpPr>
        <p:spPr>
          <a:xfrm>
            <a:off x="5257800" y="4248192"/>
            <a:ext cx="7383029" cy="707886"/>
          </a:xfrm>
          <a:prstGeom prst="rect">
            <a:avLst/>
          </a:prstGeom>
          <a:noFill/>
        </p:spPr>
        <p:txBody>
          <a:bodyPr wrap="square" rtlCol="0">
            <a:spAutoFit/>
          </a:bodyPr>
          <a:lstStyle/>
          <a:p>
            <a:r>
              <a:rPr lang="en-IN" sz="4000" dirty="0">
                <a:solidFill>
                  <a:schemeClr val="bg1"/>
                </a:solidFill>
              </a:rPr>
              <a:t>SUB : Evaluation of Internship </a:t>
            </a:r>
          </a:p>
        </p:txBody>
      </p:sp>
      <p:pic>
        <p:nvPicPr>
          <p:cNvPr id="14" name="Picture 13">
            <a:extLst>
              <a:ext uri="{FF2B5EF4-FFF2-40B4-BE49-F238E27FC236}">
                <a16:creationId xmlns:a16="http://schemas.microsoft.com/office/drawing/2014/main" id="{29B29F08-3E51-CF01-0205-2C36CE539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3036" y="2204908"/>
            <a:ext cx="2309324" cy="1670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12745"/>
            <a:ext cx="18288000" cy="10286999"/>
          </a:xfrm>
          <a:prstGeom prst="rect">
            <a:avLst/>
          </a:prstGeom>
        </p:spPr>
      </p:pic>
      <p:pic>
        <p:nvPicPr>
          <p:cNvPr id="4" name="object 4"/>
          <p:cNvPicPr/>
          <p:nvPr/>
        </p:nvPicPr>
        <p:blipFill>
          <a:blip r:embed="rId3" cstate="print"/>
          <a:stretch>
            <a:fillRect/>
          </a:stretch>
        </p:blipFill>
        <p:spPr>
          <a:xfrm>
            <a:off x="0" y="-224860"/>
            <a:ext cx="8716502" cy="7609972"/>
          </a:xfrm>
          <a:prstGeom prst="rect">
            <a:avLst/>
          </a:prstGeom>
        </p:spPr>
      </p:pic>
      <p:sp>
        <p:nvSpPr>
          <p:cNvPr id="11" name="object 11"/>
          <p:cNvSpPr txBox="1"/>
          <p:nvPr/>
        </p:nvSpPr>
        <p:spPr>
          <a:xfrm>
            <a:off x="6734931" y="7394478"/>
            <a:ext cx="4193540" cy="347403"/>
          </a:xfrm>
          <a:prstGeom prst="rect">
            <a:avLst/>
          </a:prstGeom>
        </p:spPr>
        <p:txBody>
          <a:bodyPr vert="horz" wrap="square" lIns="0" tIns="12700" rIns="0" bIns="0" rtlCol="0">
            <a:spAutoFit/>
          </a:bodyPr>
          <a:lstStyle/>
          <a:p>
            <a:pPr marL="12700" marR="5080">
              <a:lnSpc>
                <a:spcPct val="114500"/>
              </a:lnSpc>
              <a:spcBef>
                <a:spcPts val="100"/>
              </a:spcBef>
            </a:pPr>
            <a:endParaRPr sz="2100" dirty="0">
              <a:latin typeface="Verdana"/>
              <a:cs typeface="Verdana"/>
            </a:endParaRPr>
          </a:p>
        </p:txBody>
      </p:sp>
      <p:pic>
        <p:nvPicPr>
          <p:cNvPr id="12" name="object 12"/>
          <p:cNvPicPr/>
          <p:nvPr/>
        </p:nvPicPr>
        <p:blipFill>
          <a:blip r:embed="rId4" cstate="print"/>
          <a:stretch>
            <a:fillRect/>
          </a:stretch>
        </p:blipFill>
        <p:spPr>
          <a:xfrm>
            <a:off x="16898205" y="8962414"/>
            <a:ext cx="1389793" cy="1324584"/>
          </a:xfrm>
          <a:prstGeom prst="rect">
            <a:avLst/>
          </a:prstGeom>
        </p:spPr>
      </p:pic>
      <p:sp>
        <p:nvSpPr>
          <p:cNvPr id="13" name="object 13"/>
          <p:cNvSpPr txBox="1"/>
          <p:nvPr/>
        </p:nvSpPr>
        <p:spPr>
          <a:xfrm>
            <a:off x="4868754" y="3467100"/>
            <a:ext cx="11438046" cy="2013372"/>
          </a:xfrm>
          <a:prstGeom prst="rect">
            <a:avLst/>
          </a:prstGeom>
        </p:spPr>
        <p:txBody>
          <a:bodyPr vert="horz" wrap="square" lIns="0" tIns="12700" rIns="0" bIns="0" rtlCol="0">
            <a:spAutoFit/>
          </a:bodyPr>
          <a:lstStyle/>
          <a:p>
            <a:pPr marL="12700">
              <a:lnSpc>
                <a:spcPct val="100000"/>
              </a:lnSpc>
              <a:spcBef>
                <a:spcPts val="100"/>
              </a:spcBef>
            </a:pPr>
            <a:r>
              <a:rPr lang="en-US" sz="13000" spc="140" dirty="0">
                <a:solidFill>
                  <a:srgbClr val="FFFFFF"/>
                </a:solidFill>
                <a:latin typeface="Algerian" panose="04020705040A02060702" pitchFamily="82" charset="0"/>
                <a:cs typeface="Times New Roman" panose="02020603050405020304" pitchFamily="18" charset="0"/>
              </a:rPr>
              <a:t>Thank You</a:t>
            </a:r>
          </a:p>
        </p:txBody>
      </p:sp>
    </p:spTree>
    <p:extLst>
      <p:ext uri="{BB962C8B-B14F-4D97-AF65-F5344CB8AC3E}">
        <p14:creationId xmlns:p14="http://schemas.microsoft.com/office/powerpoint/2010/main" val="78787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1664"/>
            <a:ext cx="18288000" cy="10286999"/>
          </a:xfrm>
          <a:prstGeom prst="rect">
            <a:avLst/>
          </a:prstGeom>
        </p:spPr>
      </p:pic>
      <p:pic>
        <p:nvPicPr>
          <p:cNvPr id="4" name="object 4"/>
          <p:cNvPicPr/>
          <p:nvPr/>
        </p:nvPicPr>
        <p:blipFill>
          <a:blip r:embed="rId3" cstate="print"/>
          <a:stretch>
            <a:fillRect/>
          </a:stretch>
        </p:blipFill>
        <p:spPr>
          <a:xfrm>
            <a:off x="0" y="-355341"/>
            <a:ext cx="8716502" cy="7609972"/>
          </a:xfrm>
          <a:prstGeom prst="rect">
            <a:avLst/>
          </a:prstGeom>
        </p:spPr>
      </p:pic>
      <p:sp>
        <p:nvSpPr>
          <p:cNvPr id="7" name="object 7"/>
          <p:cNvSpPr txBox="1">
            <a:spLocks noGrp="1"/>
          </p:cNvSpPr>
          <p:nvPr>
            <p:ph type="title"/>
          </p:nvPr>
        </p:nvSpPr>
        <p:spPr>
          <a:xfrm>
            <a:off x="5334000" y="2171700"/>
            <a:ext cx="7361531" cy="936154"/>
          </a:xfrm>
          <a:prstGeom prst="rect">
            <a:avLst/>
          </a:prstGeom>
        </p:spPr>
        <p:txBody>
          <a:bodyPr vert="horz" wrap="square" lIns="0" tIns="12700" rIns="0" bIns="0" rtlCol="0">
            <a:spAutoFit/>
          </a:bodyPr>
          <a:lstStyle/>
          <a:p>
            <a:pPr marL="698500" indent="-685800">
              <a:lnSpc>
                <a:spcPct val="100000"/>
              </a:lnSpc>
              <a:spcBef>
                <a:spcPts val="100"/>
              </a:spcBef>
              <a:buFont typeface="Wingdings" panose="05000000000000000000" pitchFamily="2" charset="2"/>
              <a:buChar char="v"/>
            </a:pPr>
            <a:r>
              <a:rPr lang="en-US" sz="6000" u="sng" spc="290" dirty="0">
                <a:latin typeface="Times New Roman" panose="02020603050405020304" pitchFamily="18" charset="0"/>
                <a:cs typeface="Times New Roman" panose="02020603050405020304" pitchFamily="18" charset="0"/>
              </a:rPr>
              <a:t>Content layout </a:t>
            </a:r>
            <a:endParaRPr sz="6000" u="sng" dirty="0">
              <a:latin typeface="Times New Roman" panose="02020603050405020304" pitchFamily="18" charset="0"/>
              <a:cs typeface="Times New Roman" panose="02020603050405020304" pitchFamily="18" charset="0"/>
            </a:endParaRPr>
          </a:p>
        </p:txBody>
      </p:sp>
      <p:sp>
        <p:nvSpPr>
          <p:cNvPr id="11" name="object 11"/>
          <p:cNvSpPr txBox="1"/>
          <p:nvPr/>
        </p:nvSpPr>
        <p:spPr>
          <a:xfrm>
            <a:off x="6734931" y="7394478"/>
            <a:ext cx="4193540" cy="347403"/>
          </a:xfrm>
          <a:prstGeom prst="rect">
            <a:avLst/>
          </a:prstGeom>
        </p:spPr>
        <p:txBody>
          <a:bodyPr vert="horz" wrap="square" lIns="0" tIns="12700" rIns="0" bIns="0" rtlCol="0">
            <a:spAutoFit/>
          </a:bodyPr>
          <a:lstStyle/>
          <a:p>
            <a:pPr marL="12700" marR="5080">
              <a:lnSpc>
                <a:spcPct val="114500"/>
              </a:lnSpc>
              <a:spcBef>
                <a:spcPts val="100"/>
              </a:spcBef>
            </a:pPr>
            <a:endParaRPr sz="2100" dirty="0">
              <a:latin typeface="Verdana"/>
              <a:cs typeface="Verdana"/>
            </a:endParaRPr>
          </a:p>
        </p:txBody>
      </p:sp>
      <p:pic>
        <p:nvPicPr>
          <p:cNvPr id="12" name="object 12"/>
          <p:cNvPicPr/>
          <p:nvPr/>
        </p:nvPicPr>
        <p:blipFill>
          <a:blip r:embed="rId4" cstate="print"/>
          <a:stretch>
            <a:fillRect/>
          </a:stretch>
        </p:blipFill>
        <p:spPr>
          <a:xfrm>
            <a:off x="16898205" y="8962414"/>
            <a:ext cx="1389793" cy="1324584"/>
          </a:xfrm>
          <a:prstGeom prst="rect">
            <a:avLst/>
          </a:prstGeom>
        </p:spPr>
      </p:pic>
      <p:sp>
        <p:nvSpPr>
          <p:cNvPr id="13" name="object 13"/>
          <p:cNvSpPr txBox="1"/>
          <p:nvPr/>
        </p:nvSpPr>
        <p:spPr>
          <a:xfrm>
            <a:off x="7010400" y="3370514"/>
            <a:ext cx="10134600" cy="6185027"/>
          </a:xfrm>
          <a:prstGeom prst="rect">
            <a:avLst/>
          </a:prstGeom>
        </p:spPr>
        <p:txBody>
          <a:bodyPr vert="horz" wrap="square" lIns="0" tIns="12700" rIns="0" bIns="0" rtlCol="0">
            <a:spAutoFit/>
          </a:bodyPr>
          <a:lstStyle/>
          <a:p>
            <a:pPr marL="469900" indent="-457200">
              <a:lnSpc>
                <a:spcPct val="150000"/>
              </a:lnSpc>
              <a:spcBef>
                <a:spcPts val="100"/>
              </a:spcBef>
              <a:buFont typeface="Wingdings" panose="05000000000000000000" pitchFamily="2" charset="2"/>
              <a:buChar char="Ø"/>
            </a:pPr>
            <a:r>
              <a:rPr lang="en-US" sz="4500" spc="140" dirty="0">
                <a:solidFill>
                  <a:srgbClr val="FFFFFF"/>
                </a:solidFill>
                <a:latin typeface="Times New Roman" panose="02020603050405020304" pitchFamily="18" charset="0"/>
                <a:cs typeface="Times New Roman" panose="02020603050405020304" pitchFamily="18" charset="0"/>
              </a:rPr>
              <a:t>Introduction</a:t>
            </a:r>
          </a:p>
          <a:p>
            <a:pPr marL="469900" indent="-457200">
              <a:lnSpc>
                <a:spcPct val="150000"/>
              </a:lnSpc>
              <a:spcBef>
                <a:spcPts val="100"/>
              </a:spcBef>
              <a:buFont typeface="Wingdings" panose="05000000000000000000" pitchFamily="2" charset="2"/>
              <a:buChar char="Ø"/>
            </a:pPr>
            <a:r>
              <a:rPr lang="en-US" sz="4500" spc="140" dirty="0">
                <a:solidFill>
                  <a:srgbClr val="FFFFFF"/>
                </a:solidFill>
                <a:latin typeface="Times New Roman" panose="02020603050405020304" pitchFamily="18" charset="0"/>
                <a:cs typeface="Times New Roman" panose="02020603050405020304" pitchFamily="18" charset="0"/>
              </a:rPr>
              <a:t>Types of Cyber Security</a:t>
            </a:r>
          </a:p>
          <a:p>
            <a:pPr marL="469900" indent="-457200">
              <a:lnSpc>
                <a:spcPct val="150000"/>
              </a:lnSpc>
              <a:spcBef>
                <a:spcPts val="100"/>
              </a:spcBef>
              <a:buFont typeface="Wingdings" panose="05000000000000000000" pitchFamily="2" charset="2"/>
              <a:buChar char="Ø"/>
            </a:pPr>
            <a:r>
              <a:rPr lang="en-US" sz="4500" spc="140" dirty="0">
                <a:solidFill>
                  <a:srgbClr val="FFFFFF"/>
                </a:solidFill>
                <a:latin typeface="Times New Roman" panose="02020603050405020304" pitchFamily="18" charset="0"/>
                <a:cs typeface="Times New Roman" panose="02020603050405020304" pitchFamily="18" charset="0"/>
              </a:rPr>
              <a:t>Types of Cyber Attacks</a:t>
            </a:r>
          </a:p>
          <a:p>
            <a:pPr marL="469900" indent="-457200">
              <a:lnSpc>
                <a:spcPct val="150000"/>
              </a:lnSpc>
              <a:spcBef>
                <a:spcPts val="100"/>
              </a:spcBef>
              <a:buFont typeface="Wingdings" panose="05000000000000000000" pitchFamily="2" charset="2"/>
              <a:buChar char="Ø"/>
            </a:pPr>
            <a:r>
              <a:rPr lang="en-IN" sz="4500" dirty="0">
                <a:solidFill>
                  <a:schemeClr val="bg1"/>
                </a:solidFill>
                <a:latin typeface="Times New Roman" panose="02020603050405020304" pitchFamily="18" charset="0"/>
                <a:cs typeface="Times New Roman" panose="02020603050405020304" pitchFamily="18" charset="0"/>
              </a:rPr>
              <a:t>Benefits of Cyber Security</a:t>
            </a:r>
          </a:p>
          <a:p>
            <a:pPr marL="469900" indent="-457200">
              <a:lnSpc>
                <a:spcPct val="150000"/>
              </a:lnSpc>
              <a:spcBef>
                <a:spcPts val="100"/>
              </a:spcBef>
              <a:buFont typeface="Wingdings" panose="05000000000000000000" pitchFamily="2" charset="2"/>
              <a:buChar char="Ø"/>
            </a:pPr>
            <a:r>
              <a:rPr lang="en-US" sz="4500" spc="140" dirty="0">
                <a:solidFill>
                  <a:srgbClr val="FFFFFF"/>
                </a:solidFill>
                <a:latin typeface="Times New Roman" panose="02020603050405020304" pitchFamily="18" charset="0"/>
                <a:cs typeface="Times New Roman" panose="02020603050405020304" pitchFamily="18" charset="0"/>
              </a:rPr>
              <a:t>Nmap</a:t>
            </a:r>
          </a:p>
          <a:p>
            <a:pPr marL="469900" indent="-457200">
              <a:lnSpc>
                <a:spcPct val="150000"/>
              </a:lnSpc>
              <a:spcBef>
                <a:spcPts val="100"/>
              </a:spcBef>
              <a:buFont typeface="Wingdings" panose="05000000000000000000" pitchFamily="2" charset="2"/>
              <a:buChar char="Ø"/>
            </a:pPr>
            <a:r>
              <a:rPr lang="en-US" sz="4500" spc="140" dirty="0">
                <a:solidFill>
                  <a:srgbClr val="FFFFFF"/>
                </a:solidFill>
                <a:latin typeface="Times New Roman" panose="02020603050405020304" pitchFamily="18" charset="0"/>
                <a:cs typeface="Times New Roman" panose="02020603050405020304" pitchFamily="18" charset="0"/>
              </a:rPr>
              <a:t>Network Scanning Using Nmap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658" y="-266701"/>
            <a:ext cx="18288000" cy="10286997"/>
          </a:xfrm>
          <a:prstGeom prst="rect">
            <a:avLst/>
          </a:prstGeom>
        </p:spPr>
      </p:pic>
      <p:pic>
        <p:nvPicPr>
          <p:cNvPr id="3" name="object 3"/>
          <p:cNvPicPr/>
          <p:nvPr/>
        </p:nvPicPr>
        <p:blipFill>
          <a:blip r:embed="rId3" cstate="print"/>
          <a:stretch>
            <a:fillRect/>
          </a:stretch>
        </p:blipFill>
        <p:spPr>
          <a:xfrm>
            <a:off x="15859774" y="3457084"/>
            <a:ext cx="2428225" cy="5665304"/>
          </a:xfrm>
          <a:prstGeom prst="rect">
            <a:avLst/>
          </a:prstGeom>
        </p:spPr>
      </p:pic>
      <p:pic>
        <p:nvPicPr>
          <p:cNvPr id="6" name="object 6"/>
          <p:cNvPicPr/>
          <p:nvPr/>
        </p:nvPicPr>
        <p:blipFill>
          <a:blip r:embed="rId4" cstate="print"/>
          <a:stretch>
            <a:fillRect/>
          </a:stretch>
        </p:blipFill>
        <p:spPr>
          <a:xfrm>
            <a:off x="0" y="1526976"/>
            <a:ext cx="1508772" cy="3376392"/>
          </a:xfrm>
          <a:prstGeom prst="rect">
            <a:avLst/>
          </a:prstGeom>
        </p:spPr>
      </p:pic>
      <p:sp>
        <p:nvSpPr>
          <p:cNvPr id="7" name="object 7"/>
          <p:cNvSpPr txBox="1"/>
          <p:nvPr/>
        </p:nvSpPr>
        <p:spPr>
          <a:xfrm>
            <a:off x="1016000" y="7152927"/>
            <a:ext cx="2491105" cy="482600"/>
          </a:xfrm>
          <a:prstGeom prst="rect">
            <a:avLst/>
          </a:prstGeom>
        </p:spPr>
        <p:txBody>
          <a:bodyPr vert="horz" wrap="square" lIns="0" tIns="12700" rIns="0" bIns="0" rtlCol="0">
            <a:spAutoFit/>
          </a:bodyPr>
          <a:lstStyle/>
          <a:p>
            <a:pPr marL="12700">
              <a:lnSpc>
                <a:spcPct val="100000"/>
              </a:lnSpc>
              <a:spcBef>
                <a:spcPts val="100"/>
              </a:spcBef>
            </a:pPr>
            <a:endParaRPr sz="3000" dirty="0">
              <a:latin typeface="Tahoma"/>
              <a:cs typeface="Tahoma"/>
            </a:endParaRPr>
          </a:p>
        </p:txBody>
      </p:sp>
      <p:sp>
        <p:nvSpPr>
          <p:cNvPr id="9" name="object 9"/>
          <p:cNvSpPr txBox="1"/>
          <p:nvPr/>
        </p:nvSpPr>
        <p:spPr>
          <a:xfrm>
            <a:off x="6734931" y="7152927"/>
            <a:ext cx="2542540" cy="482600"/>
          </a:xfrm>
          <a:prstGeom prst="rect">
            <a:avLst/>
          </a:prstGeom>
        </p:spPr>
        <p:txBody>
          <a:bodyPr vert="horz" wrap="square" lIns="0" tIns="12700" rIns="0" bIns="0" rtlCol="0">
            <a:spAutoFit/>
          </a:bodyPr>
          <a:lstStyle/>
          <a:p>
            <a:pPr marL="12700">
              <a:lnSpc>
                <a:spcPct val="100000"/>
              </a:lnSpc>
              <a:spcBef>
                <a:spcPts val="100"/>
              </a:spcBef>
            </a:pPr>
            <a:endParaRPr sz="3000" dirty="0">
              <a:latin typeface="Tahoma"/>
              <a:cs typeface="Tahoma"/>
            </a:endParaRPr>
          </a:p>
        </p:txBody>
      </p:sp>
      <p:sp>
        <p:nvSpPr>
          <p:cNvPr id="10" name="object 10"/>
          <p:cNvSpPr txBox="1"/>
          <p:nvPr/>
        </p:nvSpPr>
        <p:spPr>
          <a:xfrm>
            <a:off x="6734931" y="7994843"/>
            <a:ext cx="4193540" cy="347403"/>
          </a:xfrm>
          <a:prstGeom prst="rect">
            <a:avLst/>
          </a:prstGeom>
        </p:spPr>
        <p:txBody>
          <a:bodyPr vert="horz" wrap="square" lIns="0" tIns="12700" rIns="0" bIns="0" rtlCol="0">
            <a:spAutoFit/>
          </a:bodyPr>
          <a:lstStyle/>
          <a:p>
            <a:pPr marL="12700" marR="5080" algn="just">
              <a:lnSpc>
                <a:spcPct val="114500"/>
              </a:lnSpc>
              <a:spcBef>
                <a:spcPts val="100"/>
              </a:spcBef>
            </a:pPr>
            <a:endParaRPr sz="2100" dirty="0">
              <a:latin typeface="Verdana"/>
              <a:cs typeface="Verdana"/>
            </a:endParaRPr>
          </a:p>
        </p:txBody>
      </p:sp>
      <p:sp>
        <p:nvSpPr>
          <p:cNvPr id="11" name="object 11"/>
          <p:cNvSpPr txBox="1"/>
          <p:nvPr/>
        </p:nvSpPr>
        <p:spPr>
          <a:xfrm>
            <a:off x="12453833" y="7152927"/>
            <a:ext cx="2550795" cy="482600"/>
          </a:xfrm>
          <a:prstGeom prst="rect">
            <a:avLst/>
          </a:prstGeom>
        </p:spPr>
        <p:txBody>
          <a:bodyPr vert="horz" wrap="square" lIns="0" tIns="12700" rIns="0" bIns="0" rtlCol="0">
            <a:spAutoFit/>
          </a:bodyPr>
          <a:lstStyle/>
          <a:p>
            <a:pPr marL="12700">
              <a:lnSpc>
                <a:spcPct val="100000"/>
              </a:lnSpc>
              <a:spcBef>
                <a:spcPts val="100"/>
              </a:spcBef>
            </a:pPr>
            <a:endParaRPr sz="3000" dirty="0">
              <a:latin typeface="Tahoma"/>
              <a:cs typeface="Tahoma"/>
            </a:endParaRPr>
          </a:p>
        </p:txBody>
      </p:sp>
      <p:sp>
        <p:nvSpPr>
          <p:cNvPr id="12" name="object 12"/>
          <p:cNvSpPr txBox="1"/>
          <p:nvPr/>
        </p:nvSpPr>
        <p:spPr>
          <a:xfrm>
            <a:off x="12453833" y="7994843"/>
            <a:ext cx="4193540" cy="347403"/>
          </a:xfrm>
          <a:prstGeom prst="rect">
            <a:avLst/>
          </a:prstGeom>
        </p:spPr>
        <p:txBody>
          <a:bodyPr vert="horz" wrap="square" lIns="0" tIns="12700" rIns="0" bIns="0" rtlCol="0">
            <a:spAutoFit/>
          </a:bodyPr>
          <a:lstStyle/>
          <a:p>
            <a:pPr marL="12700" marR="5080" algn="just">
              <a:lnSpc>
                <a:spcPct val="114500"/>
              </a:lnSpc>
              <a:spcBef>
                <a:spcPts val="100"/>
              </a:spcBef>
            </a:pPr>
            <a:endParaRPr sz="2100" dirty="0">
              <a:latin typeface="Verdana"/>
              <a:cs typeface="Verdana"/>
            </a:endParaRPr>
          </a:p>
        </p:txBody>
      </p:sp>
      <p:pic>
        <p:nvPicPr>
          <p:cNvPr id="14" name="object 14"/>
          <p:cNvPicPr/>
          <p:nvPr/>
        </p:nvPicPr>
        <p:blipFill>
          <a:blip r:embed="rId5" cstate="print"/>
          <a:stretch>
            <a:fillRect/>
          </a:stretch>
        </p:blipFill>
        <p:spPr>
          <a:xfrm>
            <a:off x="15206149" y="1710379"/>
            <a:ext cx="1981199" cy="1876424"/>
          </a:xfrm>
          <a:prstGeom prst="rect">
            <a:avLst/>
          </a:prstGeom>
        </p:spPr>
      </p:pic>
      <p:sp>
        <p:nvSpPr>
          <p:cNvPr id="15" name="object 15"/>
          <p:cNvSpPr txBox="1">
            <a:spLocks noGrp="1"/>
          </p:cNvSpPr>
          <p:nvPr>
            <p:ph type="title"/>
          </p:nvPr>
        </p:nvSpPr>
        <p:spPr>
          <a:xfrm>
            <a:off x="1611779" y="1434970"/>
            <a:ext cx="6353476" cy="859210"/>
          </a:xfrm>
          <a:prstGeom prst="rect">
            <a:avLst/>
          </a:prstGeom>
        </p:spPr>
        <p:txBody>
          <a:bodyPr vert="horz" wrap="square" lIns="0" tIns="12700" rIns="0" bIns="0" rtlCol="0">
            <a:spAutoFit/>
          </a:bodyPr>
          <a:lstStyle/>
          <a:p>
            <a:pPr marL="698500" indent="-685800">
              <a:lnSpc>
                <a:spcPct val="100000"/>
              </a:lnSpc>
              <a:spcBef>
                <a:spcPts val="100"/>
              </a:spcBef>
              <a:buFont typeface="Wingdings" panose="05000000000000000000" pitchFamily="2" charset="2"/>
              <a:buChar char="v"/>
            </a:pPr>
            <a:r>
              <a:rPr lang="en-US" sz="5500" u="sng" spc="270" dirty="0">
                <a:latin typeface="Times New Roman" panose="02020603050405020304" pitchFamily="18" charset="0"/>
                <a:cs typeface="Times New Roman" panose="02020603050405020304" pitchFamily="18" charset="0"/>
              </a:rPr>
              <a:t>Introduction</a:t>
            </a:r>
            <a:endParaRPr lang="en-US" sz="5500" u="sng" dirty="0">
              <a:latin typeface="Times New Roman" panose="02020603050405020304" pitchFamily="18" charset="0"/>
              <a:cs typeface="Times New Roman" panose="02020603050405020304" pitchFamily="18" charset="0"/>
            </a:endParaRPr>
          </a:p>
        </p:txBody>
      </p:sp>
      <p:grpSp>
        <p:nvGrpSpPr>
          <p:cNvPr id="21" name="object 21"/>
          <p:cNvGrpSpPr/>
          <p:nvPr/>
        </p:nvGrpSpPr>
        <p:grpSpPr>
          <a:xfrm>
            <a:off x="15990570" y="962094"/>
            <a:ext cx="1531620" cy="1240155"/>
            <a:chOff x="1444151" y="5188465"/>
            <a:chExt cx="1531620" cy="1240155"/>
          </a:xfrm>
        </p:grpSpPr>
        <p:sp>
          <p:nvSpPr>
            <p:cNvPr id="22" name="object 22"/>
            <p:cNvSpPr/>
            <p:nvPr/>
          </p:nvSpPr>
          <p:spPr>
            <a:xfrm>
              <a:off x="1444142" y="5188470"/>
              <a:ext cx="1531620" cy="1240155"/>
            </a:xfrm>
            <a:custGeom>
              <a:avLst/>
              <a:gdLst/>
              <a:ahLst/>
              <a:cxnLst/>
              <a:rect l="l" t="t" r="r" b="b"/>
              <a:pathLst>
                <a:path w="1531620" h="1240154">
                  <a:moveTo>
                    <a:pt x="981151" y="336664"/>
                  </a:moveTo>
                  <a:lnTo>
                    <a:pt x="981087" y="327825"/>
                  </a:lnTo>
                  <a:lnTo>
                    <a:pt x="975588" y="322503"/>
                  </a:lnTo>
                  <a:lnTo>
                    <a:pt x="970153" y="317055"/>
                  </a:lnTo>
                  <a:lnTo>
                    <a:pt x="961364" y="317106"/>
                  </a:lnTo>
                  <a:lnTo>
                    <a:pt x="757872" y="523608"/>
                  </a:lnTo>
                  <a:lnTo>
                    <a:pt x="669480" y="435216"/>
                  </a:lnTo>
                  <a:lnTo>
                    <a:pt x="660704" y="435216"/>
                  </a:lnTo>
                  <a:lnTo>
                    <a:pt x="433209" y="662711"/>
                  </a:lnTo>
                  <a:lnTo>
                    <a:pt x="433209" y="671499"/>
                  </a:lnTo>
                  <a:lnTo>
                    <a:pt x="441375" y="679665"/>
                  </a:lnTo>
                  <a:lnTo>
                    <a:pt x="444881" y="680999"/>
                  </a:lnTo>
                  <a:lnTo>
                    <a:pt x="448437" y="680999"/>
                  </a:lnTo>
                  <a:lnTo>
                    <a:pt x="451993" y="680999"/>
                  </a:lnTo>
                  <a:lnTo>
                    <a:pt x="455536" y="679665"/>
                  </a:lnTo>
                  <a:lnTo>
                    <a:pt x="665099" y="470103"/>
                  </a:lnTo>
                  <a:lnTo>
                    <a:pt x="750709" y="555713"/>
                  </a:lnTo>
                  <a:lnTo>
                    <a:pt x="754265" y="557212"/>
                  </a:lnTo>
                  <a:lnTo>
                    <a:pt x="761707" y="557212"/>
                  </a:lnTo>
                  <a:lnTo>
                    <a:pt x="765200" y="555713"/>
                  </a:lnTo>
                  <a:lnTo>
                    <a:pt x="981151" y="336664"/>
                  </a:lnTo>
                  <a:close/>
                </a:path>
                <a:path w="1531620" h="1240154">
                  <a:moveTo>
                    <a:pt x="1531226" y="1185545"/>
                  </a:moveTo>
                  <a:lnTo>
                    <a:pt x="1527657" y="1167930"/>
                  </a:lnTo>
                  <a:lnTo>
                    <a:pt x="1517916" y="1153452"/>
                  </a:lnTo>
                  <a:lnTo>
                    <a:pt x="1516659" y="1152613"/>
                  </a:lnTo>
                  <a:lnTo>
                    <a:pt x="1520075" y="1145705"/>
                  </a:lnTo>
                  <a:lnTo>
                    <a:pt x="1521167" y="1140155"/>
                  </a:lnTo>
                  <a:lnTo>
                    <a:pt x="1521714" y="1137412"/>
                  </a:lnTo>
                  <a:lnTo>
                    <a:pt x="1521244" y="1128598"/>
                  </a:lnTo>
                  <a:lnTo>
                    <a:pt x="1518640" y="1119606"/>
                  </a:lnTo>
                  <a:lnTo>
                    <a:pt x="1503464" y="1082230"/>
                  </a:lnTo>
                  <a:lnTo>
                    <a:pt x="1503464" y="1175816"/>
                  </a:lnTo>
                  <a:lnTo>
                    <a:pt x="1503464" y="1203883"/>
                  </a:lnTo>
                  <a:lnTo>
                    <a:pt x="1495564" y="1211770"/>
                  </a:lnTo>
                  <a:lnTo>
                    <a:pt x="35725" y="1211770"/>
                  </a:lnTo>
                  <a:lnTo>
                    <a:pt x="27800" y="1203883"/>
                  </a:lnTo>
                  <a:lnTo>
                    <a:pt x="27800" y="1175816"/>
                  </a:lnTo>
                  <a:lnTo>
                    <a:pt x="35725" y="1167930"/>
                  </a:lnTo>
                  <a:lnTo>
                    <a:pt x="45440" y="1167930"/>
                  </a:lnTo>
                  <a:lnTo>
                    <a:pt x="1486090" y="1167930"/>
                  </a:lnTo>
                  <a:lnTo>
                    <a:pt x="1495564" y="1167930"/>
                  </a:lnTo>
                  <a:lnTo>
                    <a:pt x="1503464" y="1175816"/>
                  </a:lnTo>
                  <a:lnTo>
                    <a:pt x="1503464" y="1082230"/>
                  </a:lnTo>
                  <a:lnTo>
                    <a:pt x="1494345" y="1059764"/>
                  </a:lnTo>
                  <a:lnTo>
                    <a:pt x="1494345" y="1136154"/>
                  </a:lnTo>
                  <a:lnTo>
                    <a:pt x="1492288" y="1139215"/>
                  </a:lnTo>
                  <a:lnTo>
                    <a:pt x="1489570" y="1140155"/>
                  </a:lnTo>
                  <a:lnTo>
                    <a:pt x="1485836" y="1140155"/>
                  </a:lnTo>
                  <a:lnTo>
                    <a:pt x="45402" y="1140155"/>
                  </a:lnTo>
                  <a:lnTo>
                    <a:pt x="41706" y="1140155"/>
                  </a:lnTo>
                  <a:lnTo>
                    <a:pt x="39433" y="1139151"/>
                  </a:lnTo>
                  <a:lnTo>
                    <a:pt x="38823" y="1138161"/>
                  </a:lnTo>
                  <a:lnTo>
                    <a:pt x="38315" y="1137412"/>
                  </a:lnTo>
                  <a:lnTo>
                    <a:pt x="38252" y="1134706"/>
                  </a:lnTo>
                  <a:lnTo>
                    <a:pt x="39839" y="1131379"/>
                  </a:lnTo>
                  <a:lnTo>
                    <a:pt x="141986" y="912876"/>
                  </a:lnTo>
                  <a:lnTo>
                    <a:pt x="147472" y="905154"/>
                  </a:lnTo>
                  <a:lnTo>
                    <a:pt x="155536" y="898613"/>
                  </a:lnTo>
                  <a:lnTo>
                    <a:pt x="164884" y="894080"/>
                  </a:lnTo>
                  <a:lnTo>
                    <a:pt x="174205" y="892378"/>
                  </a:lnTo>
                  <a:lnTo>
                    <a:pt x="1374241" y="892378"/>
                  </a:lnTo>
                  <a:lnTo>
                    <a:pt x="1494180" y="1133322"/>
                  </a:lnTo>
                  <a:lnTo>
                    <a:pt x="1494345" y="1136154"/>
                  </a:lnTo>
                  <a:lnTo>
                    <a:pt x="1494345" y="1059764"/>
                  </a:lnTo>
                  <a:lnTo>
                    <a:pt x="1430477" y="902436"/>
                  </a:lnTo>
                  <a:lnTo>
                    <a:pt x="1406677" y="875055"/>
                  </a:lnTo>
                  <a:lnTo>
                    <a:pt x="1416075" y="861098"/>
                  </a:lnTo>
                  <a:lnTo>
                    <a:pt x="1419644" y="843432"/>
                  </a:lnTo>
                  <a:lnTo>
                    <a:pt x="1419644" y="45389"/>
                  </a:lnTo>
                  <a:lnTo>
                    <a:pt x="1416088" y="27774"/>
                  </a:lnTo>
                  <a:lnTo>
                    <a:pt x="1406347" y="13296"/>
                  </a:lnTo>
                  <a:lnTo>
                    <a:pt x="1391920" y="3568"/>
                  </a:lnTo>
                  <a:lnTo>
                    <a:pt x="1391869" y="35661"/>
                  </a:lnTo>
                  <a:lnTo>
                    <a:pt x="1391869" y="89814"/>
                  </a:lnTo>
                  <a:lnTo>
                    <a:pt x="1391869" y="799071"/>
                  </a:lnTo>
                  <a:lnTo>
                    <a:pt x="1391869" y="853160"/>
                  </a:lnTo>
                  <a:lnTo>
                    <a:pt x="1383982" y="861098"/>
                  </a:lnTo>
                  <a:lnTo>
                    <a:pt x="166598" y="861098"/>
                  </a:lnTo>
                  <a:lnTo>
                    <a:pt x="158711" y="853160"/>
                  </a:lnTo>
                  <a:lnTo>
                    <a:pt x="158711" y="799071"/>
                  </a:lnTo>
                  <a:lnTo>
                    <a:pt x="158915" y="799198"/>
                  </a:lnTo>
                  <a:lnTo>
                    <a:pt x="176542" y="802767"/>
                  </a:lnTo>
                  <a:lnTo>
                    <a:pt x="1374038" y="802767"/>
                  </a:lnTo>
                  <a:lnTo>
                    <a:pt x="1391666" y="799198"/>
                  </a:lnTo>
                  <a:lnTo>
                    <a:pt x="1391869" y="799071"/>
                  </a:lnTo>
                  <a:lnTo>
                    <a:pt x="1391869" y="89814"/>
                  </a:lnTo>
                  <a:lnTo>
                    <a:pt x="1391666" y="89674"/>
                  </a:lnTo>
                  <a:lnTo>
                    <a:pt x="1391640" y="121780"/>
                  </a:lnTo>
                  <a:lnTo>
                    <a:pt x="1391640" y="767054"/>
                  </a:lnTo>
                  <a:lnTo>
                    <a:pt x="1383753" y="774992"/>
                  </a:lnTo>
                  <a:lnTo>
                    <a:pt x="166878" y="774992"/>
                  </a:lnTo>
                  <a:lnTo>
                    <a:pt x="158940" y="767054"/>
                  </a:lnTo>
                  <a:lnTo>
                    <a:pt x="158940" y="121780"/>
                  </a:lnTo>
                  <a:lnTo>
                    <a:pt x="166878" y="113893"/>
                  </a:lnTo>
                  <a:lnTo>
                    <a:pt x="1383753" y="113893"/>
                  </a:lnTo>
                  <a:lnTo>
                    <a:pt x="1391640" y="121780"/>
                  </a:lnTo>
                  <a:lnTo>
                    <a:pt x="1391640" y="89674"/>
                  </a:lnTo>
                  <a:lnTo>
                    <a:pt x="1374038" y="86106"/>
                  </a:lnTo>
                  <a:lnTo>
                    <a:pt x="176542" y="86106"/>
                  </a:lnTo>
                  <a:lnTo>
                    <a:pt x="158915" y="89674"/>
                  </a:lnTo>
                  <a:lnTo>
                    <a:pt x="158711" y="89814"/>
                  </a:lnTo>
                  <a:lnTo>
                    <a:pt x="158711" y="35661"/>
                  </a:lnTo>
                  <a:lnTo>
                    <a:pt x="166598" y="27774"/>
                  </a:lnTo>
                  <a:lnTo>
                    <a:pt x="1383982" y="27774"/>
                  </a:lnTo>
                  <a:lnTo>
                    <a:pt x="1391869" y="35661"/>
                  </a:lnTo>
                  <a:lnTo>
                    <a:pt x="1391869" y="3568"/>
                  </a:lnTo>
                  <a:lnTo>
                    <a:pt x="1374254" y="0"/>
                  </a:lnTo>
                  <a:lnTo>
                    <a:pt x="176326" y="0"/>
                  </a:lnTo>
                  <a:lnTo>
                    <a:pt x="158686" y="3568"/>
                  </a:lnTo>
                  <a:lnTo>
                    <a:pt x="144259" y="13296"/>
                  </a:lnTo>
                  <a:lnTo>
                    <a:pt x="134518" y="27724"/>
                  </a:lnTo>
                  <a:lnTo>
                    <a:pt x="130949" y="45389"/>
                  </a:lnTo>
                  <a:lnTo>
                    <a:pt x="130949" y="843432"/>
                  </a:lnTo>
                  <a:lnTo>
                    <a:pt x="134518" y="861098"/>
                  </a:lnTo>
                  <a:lnTo>
                    <a:pt x="143192" y="873988"/>
                  </a:lnTo>
                  <a:lnTo>
                    <a:pt x="140627" y="875195"/>
                  </a:lnTo>
                  <a:lnTo>
                    <a:pt x="14668" y="1119606"/>
                  </a:lnTo>
                  <a:lnTo>
                    <a:pt x="10807" y="1136154"/>
                  </a:lnTo>
                  <a:lnTo>
                    <a:pt x="10833" y="1138161"/>
                  </a:lnTo>
                  <a:lnTo>
                    <a:pt x="11950" y="1145552"/>
                  </a:lnTo>
                  <a:lnTo>
                    <a:pt x="15011" y="1152321"/>
                  </a:lnTo>
                  <a:lnTo>
                    <a:pt x="13322" y="1153452"/>
                  </a:lnTo>
                  <a:lnTo>
                    <a:pt x="3581" y="1167879"/>
                  </a:lnTo>
                  <a:lnTo>
                    <a:pt x="0" y="1185545"/>
                  </a:lnTo>
                  <a:lnTo>
                    <a:pt x="0" y="1194155"/>
                  </a:lnTo>
                  <a:lnTo>
                    <a:pt x="3581" y="1211821"/>
                  </a:lnTo>
                  <a:lnTo>
                    <a:pt x="13322" y="1226248"/>
                  </a:lnTo>
                  <a:lnTo>
                    <a:pt x="27762" y="1235976"/>
                  </a:lnTo>
                  <a:lnTo>
                    <a:pt x="45415" y="1239545"/>
                  </a:lnTo>
                  <a:lnTo>
                    <a:pt x="1485836" y="1239545"/>
                  </a:lnTo>
                  <a:lnTo>
                    <a:pt x="1503489" y="1235976"/>
                  </a:lnTo>
                  <a:lnTo>
                    <a:pt x="1517916" y="1226248"/>
                  </a:lnTo>
                  <a:lnTo>
                    <a:pt x="1527657" y="1211821"/>
                  </a:lnTo>
                  <a:lnTo>
                    <a:pt x="1531226" y="1194155"/>
                  </a:lnTo>
                  <a:lnTo>
                    <a:pt x="1531226" y="1185545"/>
                  </a:lnTo>
                  <a:close/>
                </a:path>
              </a:pathLst>
            </a:custGeom>
            <a:solidFill>
              <a:srgbClr val="FFFFFF"/>
            </a:solidFill>
          </p:spPr>
          <p:txBody>
            <a:bodyPr wrap="square" lIns="0" tIns="0" rIns="0" bIns="0" rtlCol="0"/>
            <a:lstStyle/>
            <a:p>
              <a:endParaRPr/>
            </a:p>
          </p:txBody>
        </p:sp>
        <p:pic>
          <p:nvPicPr>
            <p:cNvPr id="23" name="object 23"/>
            <p:cNvPicPr/>
            <p:nvPr/>
          </p:nvPicPr>
          <p:blipFill>
            <a:blip r:embed="rId6" cstate="print"/>
            <a:stretch>
              <a:fillRect/>
            </a:stretch>
          </p:blipFill>
          <p:spPr>
            <a:xfrm>
              <a:off x="2340742" y="5405796"/>
              <a:ext cx="176442" cy="177053"/>
            </a:xfrm>
            <a:prstGeom prst="rect">
              <a:avLst/>
            </a:prstGeom>
          </p:spPr>
        </p:pic>
        <p:sp>
          <p:nvSpPr>
            <p:cNvPr id="24" name="object 24"/>
            <p:cNvSpPr/>
            <p:nvPr/>
          </p:nvSpPr>
          <p:spPr>
            <a:xfrm>
              <a:off x="1734858" y="5361025"/>
              <a:ext cx="923290" cy="523875"/>
            </a:xfrm>
            <a:custGeom>
              <a:avLst/>
              <a:gdLst/>
              <a:ahLst/>
              <a:cxnLst/>
              <a:rect l="l" t="t" r="r" b="b"/>
              <a:pathLst>
                <a:path w="923289" h="523875">
                  <a:moveTo>
                    <a:pt x="315709" y="157835"/>
                  </a:moveTo>
                  <a:lnTo>
                    <a:pt x="313131" y="141884"/>
                  </a:lnTo>
                  <a:lnTo>
                    <a:pt x="307644" y="107988"/>
                  </a:lnTo>
                  <a:lnTo>
                    <a:pt x="287375" y="68872"/>
                  </a:lnTo>
                  <a:lnTo>
                    <a:pt x="287375" y="169659"/>
                  </a:lnTo>
                  <a:lnTo>
                    <a:pt x="274142" y="216065"/>
                  </a:lnTo>
                  <a:lnTo>
                    <a:pt x="245770" y="253619"/>
                  </a:lnTo>
                  <a:lnTo>
                    <a:pt x="205816" y="278765"/>
                  </a:lnTo>
                  <a:lnTo>
                    <a:pt x="157822" y="287947"/>
                  </a:lnTo>
                  <a:lnTo>
                    <a:pt x="143446" y="287134"/>
                  </a:lnTo>
                  <a:lnTo>
                    <a:pt x="129514" y="284784"/>
                  </a:lnTo>
                  <a:lnTo>
                    <a:pt x="116116" y="281000"/>
                  </a:lnTo>
                  <a:lnTo>
                    <a:pt x="103327" y="275882"/>
                  </a:lnTo>
                  <a:lnTo>
                    <a:pt x="111112" y="261607"/>
                  </a:lnTo>
                  <a:lnTo>
                    <a:pt x="161213" y="169659"/>
                  </a:lnTo>
                  <a:lnTo>
                    <a:pt x="287375" y="169659"/>
                  </a:lnTo>
                  <a:lnTo>
                    <a:pt x="287375" y="68872"/>
                  </a:lnTo>
                  <a:lnTo>
                    <a:pt x="286880" y="67906"/>
                  </a:lnTo>
                  <a:lnTo>
                    <a:pt x="286880" y="141884"/>
                  </a:lnTo>
                  <a:lnTo>
                    <a:pt x="158661" y="141884"/>
                  </a:lnTo>
                  <a:lnTo>
                    <a:pt x="135775" y="95872"/>
                  </a:lnTo>
                  <a:lnTo>
                    <a:pt x="135775" y="158216"/>
                  </a:lnTo>
                  <a:lnTo>
                    <a:pt x="79489" y="261607"/>
                  </a:lnTo>
                  <a:lnTo>
                    <a:pt x="58166" y="241312"/>
                  </a:lnTo>
                  <a:lnTo>
                    <a:pt x="41859" y="216674"/>
                  </a:lnTo>
                  <a:lnTo>
                    <a:pt x="31445" y="188556"/>
                  </a:lnTo>
                  <a:lnTo>
                    <a:pt x="27774" y="157835"/>
                  </a:lnTo>
                  <a:lnTo>
                    <a:pt x="31699" y="126098"/>
                  </a:lnTo>
                  <a:lnTo>
                    <a:pt x="42824" y="97193"/>
                  </a:lnTo>
                  <a:lnTo>
                    <a:pt x="60185" y="72059"/>
                  </a:lnTo>
                  <a:lnTo>
                    <a:pt x="82829" y="51663"/>
                  </a:lnTo>
                  <a:lnTo>
                    <a:pt x="135775" y="158216"/>
                  </a:lnTo>
                  <a:lnTo>
                    <a:pt x="135775" y="95872"/>
                  </a:lnTo>
                  <a:lnTo>
                    <a:pt x="113792" y="51663"/>
                  </a:lnTo>
                  <a:lnTo>
                    <a:pt x="107048" y="38112"/>
                  </a:lnTo>
                  <a:lnTo>
                    <a:pt x="119037" y="33680"/>
                  </a:lnTo>
                  <a:lnTo>
                    <a:pt x="131546" y="30441"/>
                  </a:lnTo>
                  <a:lnTo>
                    <a:pt x="144500" y="28460"/>
                  </a:lnTo>
                  <a:lnTo>
                    <a:pt x="157822" y="27774"/>
                  </a:lnTo>
                  <a:lnTo>
                    <a:pt x="204863" y="36563"/>
                  </a:lnTo>
                  <a:lnTo>
                    <a:pt x="244271" y="60731"/>
                  </a:lnTo>
                  <a:lnTo>
                    <a:pt x="272719" y="96939"/>
                  </a:lnTo>
                  <a:lnTo>
                    <a:pt x="286880" y="141884"/>
                  </a:lnTo>
                  <a:lnTo>
                    <a:pt x="286880" y="67906"/>
                  </a:lnTo>
                  <a:lnTo>
                    <a:pt x="285203" y="64668"/>
                  </a:lnTo>
                  <a:lnTo>
                    <a:pt x="251015" y="30480"/>
                  </a:lnTo>
                  <a:lnTo>
                    <a:pt x="245783" y="27774"/>
                  </a:lnTo>
                  <a:lnTo>
                    <a:pt x="207670" y="8051"/>
                  </a:lnTo>
                  <a:lnTo>
                    <a:pt x="157822" y="0"/>
                  </a:lnTo>
                  <a:lnTo>
                    <a:pt x="138010" y="1231"/>
                  </a:lnTo>
                  <a:lnTo>
                    <a:pt x="118910" y="4851"/>
                  </a:lnTo>
                  <a:lnTo>
                    <a:pt x="100685" y="10693"/>
                  </a:lnTo>
                  <a:lnTo>
                    <a:pt x="83489" y="18605"/>
                  </a:lnTo>
                  <a:lnTo>
                    <a:pt x="82600" y="18948"/>
                  </a:lnTo>
                  <a:lnTo>
                    <a:pt x="81165" y="19608"/>
                  </a:lnTo>
                  <a:lnTo>
                    <a:pt x="80276" y="20218"/>
                  </a:lnTo>
                  <a:lnTo>
                    <a:pt x="79489" y="20891"/>
                  </a:lnTo>
                  <a:lnTo>
                    <a:pt x="47053" y="45567"/>
                  </a:lnTo>
                  <a:lnTo>
                    <a:pt x="21958" y="77647"/>
                  </a:lnTo>
                  <a:lnTo>
                    <a:pt x="5740" y="115595"/>
                  </a:lnTo>
                  <a:lnTo>
                    <a:pt x="0" y="157835"/>
                  </a:lnTo>
                  <a:lnTo>
                    <a:pt x="8051" y="207683"/>
                  </a:lnTo>
                  <a:lnTo>
                    <a:pt x="30492" y="251015"/>
                  </a:lnTo>
                  <a:lnTo>
                    <a:pt x="64681" y="285216"/>
                  </a:lnTo>
                  <a:lnTo>
                    <a:pt x="108000" y="307657"/>
                  </a:lnTo>
                  <a:lnTo>
                    <a:pt x="157822" y="315722"/>
                  </a:lnTo>
                  <a:lnTo>
                    <a:pt x="207670" y="307657"/>
                  </a:lnTo>
                  <a:lnTo>
                    <a:pt x="245745" y="287947"/>
                  </a:lnTo>
                  <a:lnTo>
                    <a:pt x="285203" y="251015"/>
                  </a:lnTo>
                  <a:lnTo>
                    <a:pt x="307644" y="207683"/>
                  </a:lnTo>
                  <a:lnTo>
                    <a:pt x="313804" y="169659"/>
                  </a:lnTo>
                  <a:lnTo>
                    <a:pt x="315709" y="157835"/>
                  </a:lnTo>
                  <a:close/>
                </a:path>
                <a:path w="923289" h="523875">
                  <a:moveTo>
                    <a:pt x="922705" y="272161"/>
                  </a:moveTo>
                  <a:lnTo>
                    <a:pt x="916546" y="265938"/>
                  </a:lnTo>
                  <a:lnTo>
                    <a:pt x="894930" y="265938"/>
                  </a:lnTo>
                  <a:lnTo>
                    <a:pt x="894930" y="293725"/>
                  </a:lnTo>
                  <a:lnTo>
                    <a:pt x="894930" y="495998"/>
                  </a:lnTo>
                  <a:lnTo>
                    <a:pt x="856373" y="495998"/>
                  </a:lnTo>
                  <a:lnTo>
                    <a:pt x="856373" y="293725"/>
                  </a:lnTo>
                  <a:lnTo>
                    <a:pt x="894930" y="293725"/>
                  </a:lnTo>
                  <a:lnTo>
                    <a:pt x="894930" y="265938"/>
                  </a:lnTo>
                  <a:lnTo>
                    <a:pt x="834821" y="265938"/>
                  </a:lnTo>
                  <a:lnTo>
                    <a:pt x="828598" y="272161"/>
                  </a:lnTo>
                  <a:lnTo>
                    <a:pt x="828598" y="517550"/>
                  </a:lnTo>
                  <a:lnTo>
                    <a:pt x="834821" y="523773"/>
                  </a:lnTo>
                  <a:lnTo>
                    <a:pt x="916546" y="523773"/>
                  </a:lnTo>
                  <a:lnTo>
                    <a:pt x="922705" y="517550"/>
                  </a:lnTo>
                  <a:lnTo>
                    <a:pt x="922705" y="495998"/>
                  </a:lnTo>
                  <a:lnTo>
                    <a:pt x="922705" y="293725"/>
                  </a:lnTo>
                  <a:lnTo>
                    <a:pt x="922705" y="272161"/>
                  </a:lnTo>
                  <a:close/>
                </a:path>
              </a:pathLst>
            </a:custGeom>
            <a:solidFill>
              <a:srgbClr val="FFFFFF"/>
            </a:solidFill>
          </p:spPr>
          <p:txBody>
            <a:bodyPr wrap="square" lIns="0" tIns="0" rIns="0" bIns="0" rtlCol="0"/>
            <a:lstStyle/>
            <a:p>
              <a:endParaRPr/>
            </a:p>
          </p:txBody>
        </p:sp>
        <p:pic>
          <p:nvPicPr>
            <p:cNvPr id="25" name="object 25"/>
            <p:cNvPicPr/>
            <p:nvPr/>
          </p:nvPicPr>
          <p:blipFill>
            <a:blip r:embed="rId7" cstate="print"/>
            <a:stretch>
              <a:fillRect/>
            </a:stretch>
          </p:blipFill>
          <p:spPr>
            <a:xfrm>
              <a:off x="2343186" y="5687849"/>
              <a:ext cx="204275" cy="196942"/>
            </a:xfrm>
            <a:prstGeom prst="rect">
              <a:avLst/>
            </a:prstGeom>
          </p:spPr>
        </p:pic>
      </p:grpSp>
      <p:sp>
        <p:nvSpPr>
          <p:cNvPr id="4" name="TextBox 3">
            <a:extLst>
              <a:ext uri="{FF2B5EF4-FFF2-40B4-BE49-F238E27FC236}">
                <a16:creationId xmlns:a16="http://schemas.microsoft.com/office/drawing/2014/main" id="{B0B27668-F0FF-972E-AF19-9E2DE15049F6}"/>
              </a:ext>
            </a:extLst>
          </p:cNvPr>
          <p:cNvSpPr txBox="1"/>
          <p:nvPr/>
        </p:nvSpPr>
        <p:spPr>
          <a:xfrm>
            <a:off x="2069942" y="3042460"/>
            <a:ext cx="13359448" cy="6247864"/>
          </a:xfrm>
          <a:prstGeom prst="rect">
            <a:avLst/>
          </a:prstGeom>
          <a:noFill/>
        </p:spPr>
        <p:txBody>
          <a:bodyPr wrap="square" rtlCol="0">
            <a:spAutoFit/>
          </a:bodyPr>
          <a:lstStyle/>
          <a:p>
            <a:r>
              <a:rPr lang="en-US" sz="4000" b="0" i="0" dirty="0">
                <a:solidFill>
                  <a:schemeClr val="bg1"/>
                </a:solidFill>
                <a:effectLst/>
                <a:latin typeface="Times New Roman" panose="02020603050405020304" pitchFamily="18" charset="0"/>
                <a:cs typeface="Times New Roman" panose="02020603050405020304" pitchFamily="18" charset="0"/>
              </a:rPr>
              <a:t>The technique of protecting internet-connected systems such as computers, servers, mobile devices, electronic systems, networks, and data from malicious attacks is known as cybersecurity. We can divide cybersecurity into two parts one is cyber, and the other is security. Cyber refers to the technology that includes systems, networks, programs, and data. And security is concerned with the protection of systems, networks, applications, and information. In some cases, it is also called </a:t>
            </a:r>
            <a:r>
              <a:rPr lang="en-US" sz="4000" b="1" i="0" dirty="0">
                <a:solidFill>
                  <a:schemeClr val="bg1"/>
                </a:solidFill>
                <a:effectLst/>
                <a:latin typeface="Times New Roman" panose="02020603050405020304" pitchFamily="18" charset="0"/>
                <a:cs typeface="Times New Roman" panose="02020603050405020304" pitchFamily="18" charset="0"/>
              </a:rPr>
              <a:t>electronic information security</a:t>
            </a:r>
            <a:r>
              <a:rPr lang="en-US" sz="4000" b="0" i="0" dirty="0">
                <a:solidFill>
                  <a:schemeClr val="bg1"/>
                </a:solidFill>
                <a:effectLst/>
                <a:latin typeface="Times New Roman" panose="02020603050405020304" pitchFamily="18" charset="0"/>
                <a:cs typeface="Times New Roman" panose="02020603050405020304" pitchFamily="18" charset="0"/>
              </a:rPr>
              <a:t> or </a:t>
            </a:r>
            <a:r>
              <a:rPr lang="en-US" sz="4000" b="1" i="0" dirty="0">
                <a:solidFill>
                  <a:schemeClr val="bg1"/>
                </a:solidFill>
                <a:effectLst/>
                <a:latin typeface="Times New Roman" panose="02020603050405020304" pitchFamily="18" charset="0"/>
                <a:cs typeface="Times New Roman" panose="02020603050405020304" pitchFamily="18" charset="0"/>
              </a:rPr>
              <a:t>information technology security</a:t>
            </a:r>
            <a:r>
              <a:rPr lang="en-US" sz="4000" b="0" i="0" dirty="0">
                <a:solidFill>
                  <a:schemeClr val="bg1"/>
                </a:solidFill>
                <a:effectLst/>
                <a:latin typeface="Times New Roman" panose="02020603050405020304" pitchFamily="18" charset="0"/>
                <a:cs typeface="Times New Roman" panose="02020603050405020304" pitchFamily="18" charset="0"/>
              </a:rPr>
              <a:t>.</a:t>
            </a:r>
            <a:endParaRPr lang="en-IN"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11968"/>
            <a:ext cx="18288000" cy="10286999"/>
          </a:xfrm>
          <a:prstGeom prst="rect">
            <a:avLst/>
          </a:prstGeom>
        </p:spPr>
      </p:pic>
      <p:pic>
        <p:nvPicPr>
          <p:cNvPr id="4" name="object 4"/>
          <p:cNvPicPr/>
          <p:nvPr/>
        </p:nvPicPr>
        <p:blipFill>
          <a:blip r:embed="rId3" cstate="print"/>
          <a:stretch>
            <a:fillRect/>
          </a:stretch>
        </p:blipFill>
        <p:spPr>
          <a:xfrm>
            <a:off x="0" y="6777570"/>
            <a:ext cx="1763908" cy="3509429"/>
          </a:xfrm>
          <a:prstGeom prst="rect">
            <a:avLst/>
          </a:prstGeom>
        </p:spPr>
      </p:pic>
      <p:sp>
        <p:nvSpPr>
          <p:cNvPr id="7" name="object 7"/>
          <p:cNvSpPr txBox="1"/>
          <p:nvPr/>
        </p:nvSpPr>
        <p:spPr>
          <a:xfrm>
            <a:off x="9770304" y="7530895"/>
            <a:ext cx="4114800" cy="474489"/>
          </a:xfrm>
          <a:prstGeom prst="rect">
            <a:avLst/>
          </a:prstGeom>
        </p:spPr>
        <p:txBody>
          <a:bodyPr vert="horz" wrap="square" lIns="0" tIns="12700" rIns="0" bIns="0" rtlCol="0">
            <a:spAutoFit/>
          </a:bodyPr>
          <a:lstStyle/>
          <a:p>
            <a:pPr marL="12700">
              <a:lnSpc>
                <a:spcPct val="100000"/>
              </a:lnSpc>
              <a:spcBef>
                <a:spcPts val="100"/>
              </a:spcBef>
            </a:pPr>
            <a:endParaRPr sz="3000" dirty="0">
              <a:latin typeface="Times New Roman" panose="02020603050405020304" pitchFamily="18" charset="0"/>
              <a:cs typeface="Times New Roman" panose="02020603050405020304" pitchFamily="18" charset="0"/>
            </a:endParaRPr>
          </a:p>
        </p:txBody>
      </p:sp>
      <p:sp>
        <p:nvSpPr>
          <p:cNvPr id="8" name="object 8"/>
          <p:cNvSpPr txBox="1">
            <a:spLocks noGrp="1"/>
          </p:cNvSpPr>
          <p:nvPr>
            <p:ph type="title"/>
          </p:nvPr>
        </p:nvSpPr>
        <p:spPr>
          <a:xfrm>
            <a:off x="762000" y="1056761"/>
            <a:ext cx="12033971" cy="843821"/>
          </a:xfrm>
          <a:prstGeom prst="rect">
            <a:avLst/>
          </a:prstGeom>
        </p:spPr>
        <p:txBody>
          <a:bodyPr vert="horz" wrap="square" lIns="0" tIns="12700" rIns="0" bIns="0" rtlCol="0">
            <a:spAutoFit/>
          </a:bodyPr>
          <a:lstStyle/>
          <a:p>
            <a:pPr marL="698500" indent="-685800">
              <a:lnSpc>
                <a:spcPct val="100000"/>
              </a:lnSpc>
              <a:spcBef>
                <a:spcPts val="100"/>
              </a:spcBef>
              <a:buFont typeface="Wingdings" panose="05000000000000000000" pitchFamily="2" charset="2"/>
              <a:buChar char="v"/>
            </a:pPr>
            <a:r>
              <a:rPr lang="en-US" sz="5400" u="sng" spc="125" dirty="0">
                <a:latin typeface="Times New Roman" panose="02020603050405020304" pitchFamily="18" charset="0"/>
                <a:cs typeface="Times New Roman" panose="02020603050405020304" pitchFamily="18" charset="0"/>
              </a:rPr>
              <a:t> Types of Cyber Security :</a:t>
            </a:r>
            <a:endParaRPr sz="5400" u="sng" spc="-385"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3127014" y="4320924"/>
            <a:ext cx="12033970" cy="798488"/>
          </a:xfrm>
          <a:prstGeom prst="rect">
            <a:avLst/>
          </a:prstGeom>
        </p:spPr>
        <p:txBody>
          <a:bodyPr vert="horz" wrap="square" lIns="0" tIns="12700" rIns="0" bIns="0" rtlCol="0">
            <a:spAutoFit/>
          </a:bodyPr>
          <a:lstStyle/>
          <a:p>
            <a:pPr marL="12700" marR="5080">
              <a:lnSpc>
                <a:spcPct val="114500"/>
              </a:lnSpc>
              <a:spcBef>
                <a:spcPts val="100"/>
              </a:spcBef>
            </a:pPr>
            <a:endParaRPr sz="4800" dirty="0">
              <a:latin typeface="Algerian" panose="04020705040A02060702" pitchFamily="82" charset="0"/>
              <a:cs typeface="Times New Roman" panose="02020603050405020304" pitchFamily="18" charset="0"/>
            </a:endParaRPr>
          </a:p>
        </p:txBody>
      </p:sp>
      <p:pic>
        <p:nvPicPr>
          <p:cNvPr id="11" name="object 11"/>
          <p:cNvPicPr/>
          <p:nvPr/>
        </p:nvPicPr>
        <p:blipFill>
          <a:blip r:embed="rId4" cstate="print"/>
          <a:stretch>
            <a:fillRect/>
          </a:stretch>
        </p:blipFill>
        <p:spPr>
          <a:xfrm>
            <a:off x="14292895" y="0"/>
            <a:ext cx="3995104" cy="5611215"/>
          </a:xfrm>
          <a:prstGeom prst="rect">
            <a:avLst/>
          </a:prstGeom>
        </p:spPr>
      </p:pic>
      <p:pic>
        <p:nvPicPr>
          <p:cNvPr id="13" name="object 13"/>
          <p:cNvPicPr/>
          <p:nvPr/>
        </p:nvPicPr>
        <p:blipFill>
          <a:blip r:embed="rId5" cstate="print"/>
          <a:stretch>
            <a:fillRect/>
          </a:stretch>
        </p:blipFill>
        <p:spPr>
          <a:xfrm>
            <a:off x="13137392" y="4833576"/>
            <a:ext cx="1495424" cy="1419209"/>
          </a:xfrm>
          <a:prstGeom prst="rect">
            <a:avLst/>
          </a:prstGeom>
        </p:spPr>
      </p:pic>
      <p:sp>
        <p:nvSpPr>
          <p:cNvPr id="3" name="TextBox 2">
            <a:extLst>
              <a:ext uri="{FF2B5EF4-FFF2-40B4-BE49-F238E27FC236}">
                <a16:creationId xmlns:a16="http://schemas.microsoft.com/office/drawing/2014/main" id="{98D5C1CA-6AAE-DF6C-4D3D-8FC59C450030}"/>
              </a:ext>
            </a:extLst>
          </p:cNvPr>
          <p:cNvSpPr txBox="1"/>
          <p:nvPr/>
        </p:nvSpPr>
        <p:spPr>
          <a:xfrm>
            <a:off x="4958011" y="3062060"/>
            <a:ext cx="9544287" cy="4598375"/>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en-IN" sz="4000" i="0" dirty="0">
                <a:solidFill>
                  <a:schemeClr val="bg1"/>
                </a:solidFill>
                <a:effectLst/>
                <a:latin typeface="Times New Roman" panose="02020603050405020304" pitchFamily="18" charset="0"/>
                <a:cs typeface="Times New Roman" panose="02020603050405020304" pitchFamily="18" charset="0"/>
              </a:rPr>
              <a:t>Network Security</a:t>
            </a:r>
          </a:p>
          <a:p>
            <a:pPr marL="571500" indent="-571500">
              <a:lnSpc>
                <a:spcPct val="150000"/>
              </a:lnSpc>
              <a:buFont typeface="Wingdings" panose="05000000000000000000" pitchFamily="2" charset="2"/>
              <a:buChar char="Ø"/>
            </a:pPr>
            <a:r>
              <a:rPr lang="en-IN" sz="4000" i="0" dirty="0">
                <a:solidFill>
                  <a:schemeClr val="bg1"/>
                </a:solidFill>
                <a:effectLst/>
                <a:latin typeface="Times New Roman" panose="02020603050405020304" pitchFamily="18" charset="0"/>
                <a:cs typeface="Times New Roman" panose="02020603050405020304" pitchFamily="18" charset="0"/>
              </a:rPr>
              <a:t>Application Security</a:t>
            </a:r>
          </a:p>
          <a:p>
            <a:pPr marL="571500" indent="-571500">
              <a:lnSpc>
                <a:spcPct val="150000"/>
              </a:lnSpc>
              <a:buFont typeface="Wingdings" panose="05000000000000000000" pitchFamily="2" charset="2"/>
              <a:buChar char="Ø"/>
            </a:pPr>
            <a:r>
              <a:rPr lang="en-IN" sz="4000" i="0" dirty="0">
                <a:solidFill>
                  <a:schemeClr val="bg1"/>
                </a:solidFill>
                <a:effectLst/>
                <a:latin typeface="Times New Roman" panose="02020603050405020304" pitchFamily="18" charset="0"/>
                <a:cs typeface="Times New Roman" panose="02020603050405020304" pitchFamily="18" charset="0"/>
              </a:rPr>
              <a:t>Information or Data Security</a:t>
            </a:r>
            <a:endParaRPr lang="en-IN" sz="4000" dirty="0">
              <a:solidFill>
                <a:schemeClr val="bg1"/>
              </a:solidFill>
              <a:latin typeface="Times New Roman" panose="02020603050405020304" pitchFamily="18" charset="0"/>
              <a:cs typeface="Times New Roman" panose="02020603050405020304" pitchFamily="18" charset="0"/>
            </a:endParaRPr>
          </a:p>
          <a:p>
            <a:pPr marL="571500" indent="-571500">
              <a:lnSpc>
                <a:spcPct val="150000"/>
              </a:lnSpc>
              <a:buFont typeface="Wingdings" panose="05000000000000000000" pitchFamily="2" charset="2"/>
              <a:buChar char="Ø"/>
            </a:pPr>
            <a:r>
              <a:rPr lang="en-IN" sz="4000" i="0" dirty="0">
                <a:solidFill>
                  <a:schemeClr val="bg1"/>
                </a:solidFill>
                <a:effectLst/>
                <a:latin typeface="Times New Roman" panose="02020603050405020304" pitchFamily="18" charset="0"/>
                <a:cs typeface="Times New Roman" panose="02020603050405020304" pitchFamily="18" charset="0"/>
              </a:rPr>
              <a:t>Operational Security</a:t>
            </a:r>
          </a:p>
          <a:p>
            <a:pPr marL="571500" indent="-571500">
              <a:lnSpc>
                <a:spcPct val="150000"/>
              </a:lnSpc>
              <a:buFont typeface="Wingdings" panose="05000000000000000000" pitchFamily="2" charset="2"/>
              <a:buChar char="Ø"/>
            </a:pPr>
            <a:r>
              <a:rPr lang="en-IN" sz="4000" i="0" dirty="0">
                <a:solidFill>
                  <a:schemeClr val="bg1"/>
                </a:solidFill>
                <a:effectLst/>
                <a:latin typeface="Times New Roman" panose="02020603050405020304" pitchFamily="18" charset="0"/>
                <a:cs typeface="Times New Roman" panose="02020603050405020304" pitchFamily="18" charset="0"/>
              </a:rPr>
              <a:t>Cloud Security etc..</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5326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0" y="2827590"/>
            <a:ext cx="7951987" cy="7765135"/>
          </a:xfrm>
          <a:prstGeom prst="rect">
            <a:avLst/>
          </a:prstGeom>
        </p:spPr>
      </p:pic>
      <p:sp>
        <p:nvSpPr>
          <p:cNvPr id="8" name="object 8"/>
          <p:cNvSpPr txBox="1"/>
          <p:nvPr/>
        </p:nvSpPr>
        <p:spPr>
          <a:xfrm>
            <a:off x="7389844" y="3871737"/>
            <a:ext cx="4792980" cy="2102948"/>
          </a:xfrm>
          <a:prstGeom prst="rect">
            <a:avLst/>
          </a:prstGeom>
        </p:spPr>
        <p:txBody>
          <a:bodyPr vert="horz" wrap="square" lIns="0" tIns="12065" rIns="0" bIns="0" rtlCol="0">
            <a:spAutoFit/>
          </a:bodyPr>
          <a:lstStyle/>
          <a:p>
            <a:pPr marL="12700" marR="5080" algn="just">
              <a:lnSpc>
                <a:spcPct val="113300"/>
              </a:lnSpc>
              <a:spcBef>
                <a:spcPts val="95"/>
              </a:spcBef>
            </a:pPr>
            <a:r>
              <a:rPr sz="2400" spc="-60" dirty="0">
                <a:solidFill>
                  <a:srgbClr val="FFFFFF"/>
                </a:solidFill>
                <a:latin typeface="Verdana"/>
                <a:cs typeface="Verdana"/>
              </a:rPr>
              <a:t>Presentations</a:t>
            </a:r>
            <a:r>
              <a:rPr sz="2400" spc="-325" dirty="0">
                <a:solidFill>
                  <a:srgbClr val="FFFFFF"/>
                </a:solidFill>
                <a:latin typeface="Verdana"/>
                <a:cs typeface="Verdana"/>
              </a:rPr>
              <a:t> </a:t>
            </a:r>
            <a:r>
              <a:rPr sz="2400" spc="-110" dirty="0">
                <a:solidFill>
                  <a:srgbClr val="FFFFFF"/>
                </a:solidFill>
                <a:latin typeface="Verdana"/>
                <a:cs typeface="Verdana"/>
              </a:rPr>
              <a:t>are</a:t>
            </a:r>
            <a:r>
              <a:rPr sz="2400" spc="-325" dirty="0">
                <a:solidFill>
                  <a:srgbClr val="FFFFFF"/>
                </a:solidFill>
                <a:latin typeface="Verdana"/>
                <a:cs typeface="Verdana"/>
              </a:rPr>
              <a:t> </a:t>
            </a:r>
            <a:r>
              <a:rPr sz="2400" spc="-90" dirty="0">
                <a:solidFill>
                  <a:srgbClr val="FFFFFF"/>
                </a:solidFill>
                <a:latin typeface="Verdana"/>
                <a:cs typeface="Verdana"/>
              </a:rPr>
              <a:t>communication </a:t>
            </a:r>
            <a:r>
              <a:rPr sz="2400" spc="-835" dirty="0">
                <a:solidFill>
                  <a:srgbClr val="FFFFFF"/>
                </a:solidFill>
                <a:latin typeface="Verdana"/>
                <a:cs typeface="Verdana"/>
              </a:rPr>
              <a:t> </a:t>
            </a:r>
            <a:r>
              <a:rPr sz="2400" spc="-55" dirty="0">
                <a:solidFill>
                  <a:srgbClr val="FFFFFF"/>
                </a:solidFill>
                <a:latin typeface="Verdana"/>
                <a:cs typeface="Verdana"/>
              </a:rPr>
              <a:t>t</a:t>
            </a:r>
            <a:r>
              <a:rPr sz="2400" spc="-30" dirty="0">
                <a:solidFill>
                  <a:srgbClr val="FFFFFF"/>
                </a:solidFill>
                <a:latin typeface="Verdana"/>
                <a:cs typeface="Verdana"/>
              </a:rPr>
              <a:t>oo</a:t>
            </a:r>
            <a:r>
              <a:rPr sz="2400" spc="-110" dirty="0">
                <a:solidFill>
                  <a:srgbClr val="FFFFFF"/>
                </a:solidFill>
                <a:latin typeface="Verdana"/>
                <a:cs typeface="Verdana"/>
              </a:rPr>
              <a:t>l</a:t>
            </a:r>
            <a:r>
              <a:rPr sz="2400" spc="-35" dirty="0">
                <a:solidFill>
                  <a:srgbClr val="FFFFFF"/>
                </a:solidFill>
                <a:latin typeface="Verdana"/>
                <a:cs typeface="Verdana"/>
              </a:rPr>
              <a:t>s</a:t>
            </a:r>
            <a:r>
              <a:rPr sz="2400" spc="-325" dirty="0">
                <a:solidFill>
                  <a:srgbClr val="FFFFFF"/>
                </a:solidFill>
                <a:latin typeface="Verdana"/>
                <a:cs typeface="Verdana"/>
              </a:rPr>
              <a:t> </a:t>
            </a:r>
            <a:r>
              <a:rPr sz="2400" spc="-55" dirty="0">
                <a:solidFill>
                  <a:srgbClr val="FFFFFF"/>
                </a:solidFill>
                <a:latin typeface="Verdana"/>
                <a:cs typeface="Verdana"/>
              </a:rPr>
              <a:t>t</a:t>
            </a:r>
            <a:r>
              <a:rPr sz="2400" spc="-130" dirty="0">
                <a:solidFill>
                  <a:srgbClr val="FFFFFF"/>
                </a:solidFill>
                <a:latin typeface="Verdana"/>
                <a:cs typeface="Verdana"/>
              </a:rPr>
              <a:t>h</a:t>
            </a:r>
            <a:r>
              <a:rPr sz="2400" spc="-145" dirty="0">
                <a:solidFill>
                  <a:srgbClr val="FFFFFF"/>
                </a:solidFill>
                <a:latin typeface="Verdana"/>
                <a:cs typeface="Verdana"/>
              </a:rPr>
              <a:t>a</a:t>
            </a:r>
            <a:r>
              <a:rPr sz="2400" spc="-50" dirty="0">
                <a:solidFill>
                  <a:srgbClr val="FFFFFF"/>
                </a:solidFill>
                <a:latin typeface="Verdana"/>
                <a:cs typeface="Verdana"/>
              </a:rPr>
              <a:t>t</a:t>
            </a:r>
            <a:r>
              <a:rPr sz="2400" spc="-325" dirty="0">
                <a:solidFill>
                  <a:srgbClr val="FFFFFF"/>
                </a:solidFill>
                <a:latin typeface="Verdana"/>
                <a:cs typeface="Verdana"/>
              </a:rPr>
              <a:t> </a:t>
            </a:r>
            <a:r>
              <a:rPr sz="2400" spc="40" dirty="0">
                <a:solidFill>
                  <a:srgbClr val="FFFFFF"/>
                </a:solidFill>
                <a:latin typeface="Verdana"/>
                <a:cs typeface="Verdana"/>
              </a:rPr>
              <a:t>c</a:t>
            </a:r>
            <a:r>
              <a:rPr sz="2400" spc="-145" dirty="0">
                <a:solidFill>
                  <a:srgbClr val="FFFFFF"/>
                </a:solidFill>
                <a:latin typeface="Verdana"/>
                <a:cs typeface="Verdana"/>
              </a:rPr>
              <a:t>a</a:t>
            </a:r>
            <a:r>
              <a:rPr sz="2400" spc="-125" dirty="0">
                <a:solidFill>
                  <a:srgbClr val="FFFFFF"/>
                </a:solidFill>
                <a:latin typeface="Verdana"/>
                <a:cs typeface="Verdana"/>
              </a:rPr>
              <a:t>n</a:t>
            </a:r>
            <a:r>
              <a:rPr sz="2400" spc="-325" dirty="0">
                <a:solidFill>
                  <a:srgbClr val="FFFFFF"/>
                </a:solidFill>
                <a:latin typeface="Verdana"/>
                <a:cs typeface="Verdana"/>
              </a:rPr>
              <a:t> </a:t>
            </a:r>
            <a:r>
              <a:rPr sz="2400" spc="-70" dirty="0">
                <a:solidFill>
                  <a:srgbClr val="FFFFFF"/>
                </a:solidFill>
                <a:latin typeface="Verdana"/>
                <a:cs typeface="Verdana"/>
              </a:rPr>
              <a:t>b</a:t>
            </a:r>
            <a:r>
              <a:rPr sz="2400" spc="-45" dirty="0">
                <a:solidFill>
                  <a:srgbClr val="FFFFFF"/>
                </a:solidFill>
                <a:latin typeface="Verdana"/>
                <a:cs typeface="Verdana"/>
              </a:rPr>
              <a:t>e</a:t>
            </a:r>
            <a:r>
              <a:rPr sz="2400" spc="-325" dirty="0">
                <a:solidFill>
                  <a:srgbClr val="FFFFFF"/>
                </a:solidFill>
                <a:latin typeface="Verdana"/>
                <a:cs typeface="Verdana"/>
              </a:rPr>
              <a:t> </a:t>
            </a:r>
            <a:r>
              <a:rPr sz="2400" spc="-145" dirty="0">
                <a:solidFill>
                  <a:srgbClr val="FFFFFF"/>
                </a:solidFill>
                <a:latin typeface="Verdana"/>
                <a:cs typeface="Verdana"/>
              </a:rPr>
              <a:t>u</a:t>
            </a:r>
            <a:r>
              <a:rPr sz="2400" spc="-40" dirty="0">
                <a:solidFill>
                  <a:srgbClr val="FFFFFF"/>
                </a:solidFill>
                <a:latin typeface="Verdana"/>
                <a:cs typeface="Verdana"/>
              </a:rPr>
              <a:t>s</a:t>
            </a:r>
            <a:r>
              <a:rPr sz="2400" spc="-50" dirty="0">
                <a:solidFill>
                  <a:srgbClr val="FFFFFF"/>
                </a:solidFill>
                <a:latin typeface="Verdana"/>
                <a:cs typeface="Verdana"/>
              </a:rPr>
              <a:t>e</a:t>
            </a:r>
            <a:r>
              <a:rPr sz="2400" spc="-65" dirty="0">
                <a:solidFill>
                  <a:srgbClr val="FFFFFF"/>
                </a:solidFill>
                <a:latin typeface="Verdana"/>
                <a:cs typeface="Verdana"/>
              </a:rPr>
              <a:t>d</a:t>
            </a:r>
            <a:r>
              <a:rPr sz="2400" spc="-325" dirty="0">
                <a:solidFill>
                  <a:srgbClr val="FFFFFF"/>
                </a:solidFill>
                <a:latin typeface="Verdana"/>
                <a:cs typeface="Verdana"/>
              </a:rPr>
              <a:t> </a:t>
            </a:r>
            <a:r>
              <a:rPr sz="2400" spc="-145" dirty="0">
                <a:solidFill>
                  <a:srgbClr val="FFFFFF"/>
                </a:solidFill>
                <a:latin typeface="Verdana"/>
                <a:cs typeface="Verdana"/>
              </a:rPr>
              <a:t>a</a:t>
            </a:r>
            <a:r>
              <a:rPr sz="2400" spc="-35" dirty="0">
                <a:solidFill>
                  <a:srgbClr val="FFFFFF"/>
                </a:solidFill>
                <a:latin typeface="Verdana"/>
                <a:cs typeface="Verdana"/>
              </a:rPr>
              <a:t>s</a:t>
            </a:r>
            <a:r>
              <a:rPr sz="2400" spc="-335" dirty="0">
                <a:solidFill>
                  <a:srgbClr val="FFFFFF"/>
                </a:solidFill>
                <a:latin typeface="Verdana"/>
                <a:cs typeface="Verdana"/>
              </a:rPr>
              <a:t> </a:t>
            </a:r>
            <a:r>
              <a:rPr sz="2400" spc="-110" dirty="0">
                <a:solidFill>
                  <a:srgbClr val="FFFFFF"/>
                </a:solidFill>
                <a:latin typeface="Verdana"/>
                <a:cs typeface="Verdana"/>
              </a:rPr>
              <a:t>l</a:t>
            </a:r>
            <a:r>
              <a:rPr sz="2400" spc="-50" dirty="0">
                <a:solidFill>
                  <a:srgbClr val="FFFFFF"/>
                </a:solidFill>
                <a:latin typeface="Verdana"/>
                <a:cs typeface="Verdana"/>
              </a:rPr>
              <a:t>e</a:t>
            </a:r>
            <a:r>
              <a:rPr sz="2400" spc="40" dirty="0">
                <a:solidFill>
                  <a:srgbClr val="FFFFFF"/>
                </a:solidFill>
                <a:latin typeface="Verdana"/>
                <a:cs typeface="Verdana"/>
              </a:rPr>
              <a:t>c</a:t>
            </a:r>
            <a:r>
              <a:rPr sz="2400" spc="-55" dirty="0">
                <a:solidFill>
                  <a:srgbClr val="FFFFFF"/>
                </a:solidFill>
                <a:latin typeface="Verdana"/>
                <a:cs typeface="Verdana"/>
              </a:rPr>
              <a:t>t</a:t>
            </a:r>
            <a:r>
              <a:rPr sz="2400" spc="-145" dirty="0">
                <a:solidFill>
                  <a:srgbClr val="FFFFFF"/>
                </a:solidFill>
                <a:latin typeface="Verdana"/>
                <a:cs typeface="Verdana"/>
              </a:rPr>
              <a:t>u</a:t>
            </a:r>
            <a:r>
              <a:rPr sz="2400" spc="-140" dirty="0">
                <a:solidFill>
                  <a:srgbClr val="FFFFFF"/>
                </a:solidFill>
                <a:latin typeface="Verdana"/>
                <a:cs typeface="Verdana"/>
              </a:rPr>
              <a:t>r</a:t>
            </a:r>
            <a:r>
              <a:rPr sz="2400" spc="-50" dirty="0">
                <a:solidFill>
                  <a:srgbClr val="FFFFFF"/>
                </a:solidFill>
                <a:latin typeface="Verdana"/>
                <a:cs typeface="Verdana"/>
              </a:rPr>
              <a:t>e</a:t>
            </a:r>
            <a:r>
              <a:rPr sz="2400" spc="-40" dirty="0">
                <a:solidFill>
                  <a:srgbClr val="FFFFFF"/>
                </a:solidFill>
                <a:latin typeface="Verdana"/>
                <a:cs typeface="Verdana"/>
              </a:rPr>
              <a:t>s</a:t>
            </a:r>
            <a:r>
              <a:rPr sz="2400" spc="-380" dirty="0">
                <a:solidFill>
                  <a:srgbClr val="FFFFFF"/>
                </a:solidFill>
                <a:latin typeface="Verdana"/>
                <a:cs typeface="Verdana"/>
              </a:rPr>
              <a:t>,  </a:t>
            </a:r>
            <a:r>
              <a:rPr sz="2400" spc="-140" dirty="0">
                <a:solidFill>
                  <a:srgbClr val="FFFFFF"/>
                </a:solidFill>
                <a:latin typeface="Verdana"/>
                <a:cs typeface="Verdana"/>
              </a:rPr>
              <a:t>r</a:t>
            </a:r>
            <a:r>
              <a:rPr sz="2400" spc="-50" dirty="0">
                <a:solidFill>
                  <a:srgbClr val="FFFFFF"/>
                </a:solidFill>
                <a:latin typeface="Verdana"/>
                <a:cs typeface="Verdana"/>
              </a:rPr>
              <a:t>e</a:t>
            </a:r>
            <a:r>
              <a:rPr sz="2400" spc="-75" dirty="0">
                <a:solidFill>
                  <a:srgbClr val="FFFFFF"/>
                </a:solidFill>
                <a:latin typeface="Verdana"/>
                <a:cs typeface="Verdana"/>
              </a:rPr>
              <a:t>p</a:t>
            </a:r>
            <a:r>
              <a:rPr sz="2400" spc="-30" dirty="0">
                <a:solidFill>
                  <a:srgbClr val="FFFFFF"/>
                </a:solidFill>
                <a:latin typeface="Verdana"/>
                <a:cs typeface="Verdana"/>
              </a:rPr>
              <a:t>o</a:t>
            </a:r>
            <a:r>
              <a:rPr sz="2400" spc="-140" dirty="0">
                <a:solidFill>
                  <a:srgbClr val="FFFFFF"/>
                </a:solidFill>
                <a:latin typeface="Verdana"/>
                <a:cs typeface="Verdana"/>
              </a:rPr>
              <a:t>r</a:t>
            </a:r>
            <a:r>
              <a:rPr sz="2400" spc="-55" dirty="0">
                <a:solidFill>
                  <a:srgbClr val="FFFFFF"/>
                </a:solidFill>
                <a:latin typeface="Verdana"/>
                <a:cs typeface="Verdana"/>
              </a:rPr>
              <a:t>t</a:t>
            </a:r>
            <a:r>
              <a:rPr sz="2400" spc="-40" dirty="0">
                <a:solidFill>
                  <a:srgbClr val="FFFFFF"/>
                </a:solidFill>
                <a:latin typeface="Verdana"/>
                <a:cs typeface="Verdana"/>
              </a:rPr>
              <a:t>s</a:t>
            </a:r>
            <a:r>
              <a:rPr sz="2400" spc="-390" dirty="0">
                <a:solidFill>
                  <a:srgbClr val="FFFFFF"/>
                </a:solidFill>
                <a:latin typeface="Verdana"/>
                <a:cs typeface="Verdana"/>
              </a:rPr>
              <a:t>,</a:t>
            </a:r>
            <a:r>
              <a:rPr sz="2400" spc="-325" dirty="0">
                <a:solidFill>
                  <a:srgbClr val="FFFFFF"/>
                </a:solidFill>
                <a:latin typeface="Verdana"/>
                <a:cs typeface="Verdana"/>
              </a:rPr>
              <a:t> </a:t>
            </a:r>
            <a:r>
              <a:rPr sz="2400" spc="-145" dirty="0">
                <a:solidFill>
                  <a:srgbClr val="FFFFFF"/>
                </a:solidFill>
                <a:latin typeface="Verdana"/>
                <a:cs typeface="Verdana"/>
              </a:rPr>
              <a:t>a</a:t>
            </a:r>
            <a:r>
              <a:rPr sz="2400" spc="-130" dirty="0">
                <a:solidFill>
                  <a:srgbClr val="FFFFFF"/>
                </a:solidFill>
                <a:latin typeface="Verdana"/>
                <a:cs typeface="Verdana"/>
              </a:rPr>
              <a:t>n</a:t>
            </a:r>
            <a:r>
              <a:rPr sz="2400" spc="-65" dirty="0">
                <a:solidFill>
                  <a:srgbClr val="FFFFFF"/>
                </a:solidFill>
                <a:latin typeface="Verdana"/>
                <a:cs typeface="Verdana"/>
              </a:rPr>
              <a:t>d</a:t>
            </a:r>
            <a:r>
              <a:rPr sz="2400" spc="-325" dirty="0">
                <a:solidFill>
                  <a:srgbClr val="FFFFFF"/>
                </a:solidFill>
                <a:latin typeface="Verdana"/>
                <a:cs typeface="Verdana"/>
              </a:rPr>
              <a:t> </a:t>
            </a:r>
            <a:r>
              <a:rPr sz="2400" spc="-175" dirty="0">
                <a:solidFill>
                  <a:srgbClr val="FFFFFF"/>
                </a:solidFill>
                <a:latin typeface="Verdana"/>
                <a:cs typeface="Verdana"/>
              </a:rPr>
              <a:t>m</a:t>
            </a:r>
            <a:r>
              <a:rPr sz="2400" spc="-30" dirty="0">
                <a:solidFill>
                  <a:srgbClr val="FFFFFF"/>
                </a:solidFill>
                <a:latin typeface="Verdana"/>
                <a:cs typeface="Verdana"/>
              </a:rPr>
              <a:t>o</a:t>
            </a:r>
            <a:r>
              <a:rPr sz="2400" spc="-140" dirty="0">
                <a:solidFill>
                  <a:srgbClr val="FFFFFF"/>
                </a:solidFill>
                <a:latin typeface="Verdana"/>
                <a:cs typeface="Verdana"/>
              </a:rPr>
              <a:t>r</a:t>
            </a:r>
            <a:r>
              <a:rPr sz="2400" spc="-50" dirty="0">
                <a:solidFill>
                  <a:srgbClr val="FFFFFF"/>
                </a:solidFill>
                <a:latin typeface="Verdana"/>
                <a:cs typeface="Verdana"/>
              </a:rPr>
              <a:t>e</a:t>
            </a:r>
            <a:r>
              <a:rPr sz="2400" spc="-400" dirty="0">
                <a:solidFill>
                  <a:srgbClr val="FFFFFF"/>
                </a:solidFill>
                <a:latin typeface="Verdana"/>
                <a:cs typeface="Verdana"/>
              </a:rPr>
              <a:t>.</a:t>
            </a:r>
            <a:endParaRPr sz="2400" dirty="0">
              <a:latin typeface="Verdana"/>
              <a:cs typeface="Verdana"/>
            </a:endParaRPr>
          </a:p>
          <a:p>
            <a:pPr>
              <a:lnSpc>
                <a:spcPct val="100000"/>
              </a:lnSpc>
            </a:pPr>
            <a:endParaRPr sz="2900" dirty="0">
              <a:latin typeface="Verdana"/>
              <a:cs typeface="Verdana"/>
            </a:endParaRPr>
          </a:p>
          <a:p>
            <a:pPr>
              <a:lnSpc>
                <a:spcPct val="100000"/>
              </a:lnSpc>
              <a:spcBef>
                <a:spcPts val="45"/>
              </a:spcBef>
            </a:pPr>
            <a:endParaRPr sz="2550" dirty="0">
              <a:latin typeface="Verdana"/>
              <a:cs typeface="Verdana"/>
            </a:endParaRPr>
          </a:p>
        </p:txBody>
      </p:sp>
      <p:grpSp>
        <p:nvGrpSpPr>
          <p:cNvPr id="10" name="object 10"/>
          <p:cNvGrpSpPr/>
          <p:nvPr/>
        </p:nvGrpSpPr>
        <p:grpSpPr>
          <a:xfrm>
            <a:off x="152400" y="1683569"/>
            <a:ext cx="4055698" cy="5200841"/>
            <a:chOff x="1028700" y="4059202"/>
            <a:chExt cx="4055698" cy="5200841"/>
          </a:xfrm>
        </p:grpSpPr>
        <p:pic>
          <p:nvPicPr>
            <p:cNvPr id="11" name="object 11"/>
            <p:cNvPicPr/>
            <p:nvPr/>
          </p:nvPicPr>
          <p:blipFill>
            <a:blip r:embed="rId3" cstate="print"/>
            <a:stretch>
              <a:fillRect/>
            </a:stretch>
          </p:blipFill>
          <p:spPr>
            <a:xfrm>
              <a:off x="1214771" y="9081180"/>
              <a:ext cx="125642" cy="125642"/>
            </a:xfrm>
            <a:prstGeom prst="rect">
              <a:avLst/>
            </a:prstGeom>
          </p:spPr>
        </p:pic>
        <p:pic>
          <p:nvPicPr>
            <p:cNvPr id="12" name="object 12"/>
            <p:cNvPicPr/>
            <p:nvPr/>
          </p:nvPicPr>
          <p:blipFill>
            <a:blip r:embed="rId4" cstate="print"/>
            <a:stretch>
              <a:fillRect/>
            </a:stretch>
          </p:blipFill>
          <p:spPr>
            <a:xfrm>
              <a:off x="1400839" y="9029699"/>
              <a:ext cx="230344" cy="230344"/>
            </a:xfrm>
            <a:prstGeom prst="rect">
              <a:avLst/>
            </a:prstGeom>
          </p:spPr>
        </p:pic>
        <p:pic>
          <p:nvPicPr>
            <p:cNvPr id="13" name="object 13"/>
            <p:cNvPicPr/>
            <p:nvPr/>
          </p:nvPicPr>
          <p:blipFill>
            <a:blip r:embed="rId3" cstate="print"/>
            <a:stretch>
              <a:fillRect/>
            </a:stretch>
          </p:blipFill>
          <p:spPr>
            <a:xfrm>
              <a:off x="1028700" y="9081180"/>
              <a:ext cx="125642" cy="125642"/>
            </a:xfrm>
            <a:prstGeom prst="rect">
              <a:avLst/>
            </a:prstGeom>
          </p:spPr>
        </p:pic>
        <p:pic>
          <p:nvPicPr>
            <p:cNvPr id="14" name="object 14"/>
            <p:cNvPicPr/>
            <p:nvPr/>
          </p:nvPicPr>
          <p:blipFill>
            <a:blip r:embed="rId5" cstate="print"/>
            <a:stretch>
              <a:fillRect/>
            </a:stretch>
          </p:blipFill>
          <p:spPr>
            <a:xfrm>
              <a:off x="2867588" y="4059202"/>
              <a:ext cx="2216810" cy="2168596"/>
            </a:xfrm>
            <a:prstGeom prst="rect">
              <a:avLst/>
            </a:prstGeom>
          </p:spPr>
        </p:pic>
      </p:grpSp>
      <p:sp>
        <p:nvSpPr>
          <p:cNvPr id="19" name="Title 18">
            <a:extLst>
              <a:ext uri="{FF2B5EF4-FFF2-40B4-BE49-F238E27FC236}">
                <a16:creationId xmlns:a16="http://schemas.microsoft.com/office/drawing/2014/main" id="{6CDB410B-D0C8-AB28-56F3-714D3DB8CC09}"/>
              </a:ext>
            </a:extLst>
          </p:cNvPr>
          <p:cNvSpPr>
            <a:spLocks noGrp="1"/>
          </p:cNvSpPr>
          <p:nvPr>
            <p:ph type="title"/>
          </p:nvPr>
        </p:nvSpPr>
        <p:spPr>
          <a:xfrm>
            <a:off x="6092204" y="1200708"/>
            <a:ext cx="6103590" cy="461665"/>
          </a:xfrm>
        </p:spPr>
        <p:txBody>
          <a:bodyPr/>
          <a:lstStyle/>
          <a:p>
            <a:r>
              <a:rPr lang="en-US" dirty="0"/>
              <a:t>DBDGN</a:t>
            </a:r>
            <a:endParaRPr lang="en-IN" dirty="0"/>
          </a:p>
        </p:txBody>
      </p:sp>
      <p:pic>
        <p:nvPicPr>
          <p:cNvPr id="7" name="Picture 6">
            <a:extLst>
              <a:ext uri="{FF2B5EF4-FFF2-40B4-BE49-F238E27FC236}">
                <a16:creationId xmlns:a16="http://schemas.microsoft.com/office/drawing/2014/main" id="{2D5026F4-FF0E-E662-6793-09D7B4BC0755}"/>
              </a:ext>
            </a:extLst>
          </p:cNvPr>
          <p:cNvPicPr>
            <a:picLocks noChangeAspect="1"/>
          </p:cNvPicPr>
          <p:nvPr/>
        </p:nvPicPr>
        <p:blipFill rotWithShape="1">
          <a:blip r:embed="rId6">
            <a:extLst>
              <a:ext uri="{28A0092B-C50C-407E-A947-70E740481C1C}">
                <a14:useLocalDpi xmlns:a14="http://schemas.microsoft.com/office/drawing/2010/main" val="0"/>
              </a:ext>
            </a:extLst>
          </a:blip>
          <a:srcRect l="17731" t="19792" r="35359" b="35416"/>
          <a:stretch/>
        </p:blipFill>
        <p:spPr>
          <a:xfrm>
            <a:off x="4876800" y="2007637"/>
            <a:ext cx="11970990" cy="7066992"/>
          </a:xfrm>
          <a:prstGeom prst="rect">
            <a:avLst/>
          </a:prstGeom>
        </p:spPr>
      </p:pic>
      <p:sp>
        <p:nvSpPr>
          <p:cNvPr id="9" name="TextBox 8">
            <a:extLst>
              <a:ext uri="{FF2B5EF4-FFF2-40B4-BE49-F238E27FC236}">
                <a16:creationId xmlns:a16="http://schemas.microsoft.com/office/drawing/2014/main" id="{9C03A808-46C9-82E8-C077-52BB9521B1BE}"/>
              </a:ext>
            </a:extLst>
          </p:cNvPr>
          <p:cNvSpPr txBox="1"/>
          <p:nvPr/>
        </p:nvSpPr>
        <p:spPr>
          <a:xfrm>
            <a:off x="624948" y="584227"/>
            <a:ext cx="8976251" cy="938719"/>
          </a:xfrm>
          <a:prstGeom prst="rect">
            <a:avLst/>
          </a:prstGeom>
          <a:noFill/>
        </p:spPr>
        <p:txBody>
          <a:bodyPr wrap="square" rtlCol="0">
            <a:spAutoFit/>
          </a:bodyPr>
          <a:lstStyle/>
          <a:p>
            <a:pPr marL="685800" indent="-685800">
              <a:buFont typeface="Wingdings" panose="05000000000000000000" pitchFamily="2" charset="2"/>
              <a:buChar char="v"/>
            </a:pPr>
            <a:r>
              <a:rPr lang="en-US" sz="5500" b="1" u="sng" spc="125" dirty="0">
                <a:latin typeface="Times New Roman" panose="02020603050405020304" pitchFamily="18" charset="0"/>
                <a:cs typeface="Times New Roman" panose="02020603050405020304" pitchFamily="18" charset="0"/>
              </a:rPr>
              <a:t>Types</a:t>
            </a:r>
            <a:r>
              <a:rPr lang="en-US" sz="5500" u="sng" spc="125" dirty="0">
                <a:latin typeface="Times New Roman" panose="02020603050405020304" pitchFamily="18" charset="0"/>
                <a:cs typeface="Times New Roman" panose="02020603050405020304" pitchFamily="18" charset="0"/>
              </a:rPr>
              <a:t> </a:t>
            </a:r>
            <a:r>
              <a:rPr lang="en-US" sz="5500" b="1" u="sng" spc="125" dirty="0">
                <a:latin typeface="Times New Roman" panose="02020603050405020304" pitchFamily="18" charset="0"/>
                <a:cs typeface="Times New Roman" panose="02020603050405020304" pitchFamily="18" charset="0"/>
              </a:rPr>
              <a:t>of Cyber Threats :</a:t>
            </a:r>
            <a:endParaRPr lang="en-IN" sz="55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111964"/>
            <a:ext cx="18288000" cy="10286997"/>
          </a:xfrm>
          <a:prstGeom prst="rect">
            <a:avLst/>
          </a:prstGeom>
        </p:spPr>
      </p:pic>
      <p:pic>
        <p:nvPicPr>
          <p:cNvPr id="3" name="object 3"/>
          <p:cNvPicPr/>
          <p:nvPr/>
        </p:nvPicPr>
        <p:blipFill>
          <a:blip r:embed="rId3" cstate="print"/>
          <a:stretch>
            <a:fillRect/>
          </a:stretch>
        </p:blipFill>
        <p:spPr>
          <a:xfrm>
            <a:off x="15859774" y="3457084"/>
            <a:ext cx="2428225" cy="5665304"/>
          </a:xfrm>
          <a:prstGeom prst="rect">
            <a:avLst/>
          </a:prstGeom>
        </p:spPr>
      </p:pic>
      <p:pic>
        <p:nvPicPr>
          <p:cNvPr id="6" name="object 6"/>
          <p:cNvPicPr/>
          <p:nvPr/>
        </p:nvPicPr>
        <p:blipFill>
          <a:blip r:embed="rId4" cstate="print"/>
          <a:stretch>
            <a:fillRect/>
          </a:stretch>
        </p:blipFill>
        <p:spPr>
          <a:xfrm>
            <a:off x="0" y="1526976"/>
            <a:ext cx="1508772" cy="3376392"/>
          </a:xfrm>
          <a:prstGeom prst="rect">
            <a:avLst/>
          </a:prstGeom>
        </p:spPr>
      </p:pic>
      <p:sp>
        <p:nvSpPr>
          <p:cNvPr id="7" name="object 7"/>
          <p:cNvSpPr txBox="1"/>
          <p:nvPr/>
        </p:nvSpPr>
        <p:spPr>
          <a:xfrm>
            <a:off x="1016000" y="7152927"/>
            <a:ext cx="2491105" cy="482600"/>
          </a:xfrm>
          <a:prstGeom prst="rect">
            <a:avLst/>
          </a:prstGeom>
        </p:spPr>
        <p:txBody>
          <a:bodyPr vert="horz" wrap="square" lIns="0" tIns="12700" rIns="0" bIns="0" rtlCol="0">
            <a:spAutoFit/>
          </a:bodyPr>
          <a:lstStyle/>
          <a:p>
            <a:pPr marL="12700">
              <a:lnSpc>
                <a:spcPct val="100000"/>
              </a:lnSpc>
              <a:spcBef>
                <a:spcPts val="100"/>
              </a:spcBef>
            </a:pPr>
            <a:endParaRPr sz="3000" dirty="0">
              <a:latin typeface="Tahoma"/>
              <a:cs typeface="Tahoma"/>
            </a:endParaRPr>
          </a:p>
        </p:txBody>
      </p:sp>
      <p:sp>
        <p:nvSpPr>
          <p:cNvPr id="9" name="object 9"/>
          <p:cNvSpPr txBox="1"/>
          <p:nvPr/>
        </p:nvSpPr>
        <p:spPr>
          <a:xfrm>
            <a:off x="6734931" y="7152927"/>
            <a:ext cx="2542540" cy="482600"/>
          </a:xfrm>
          <a:prstGeom prst="rect">
            <a:avLst/>
          </a:prstGeom>
        </p:spPr>
        <p:txBody>
          <a:bodyPr vert="horz" wrap="square" lIns="0" tIns="12700" rIns="0" bIns="0" rtlCol="0">
            <a:spAutoFit/>
          </a:bodyPr>
          <a:lstStyle/>
          <a:p>
            <a:pPr marL="12700">
              <a:lnSpc>
                <a:spcPct val="100000"/>
              </a:lnSpc>
              <a:spcBef>
                <a:spcPts val="100"/>
              </a:spcBef>
            </a:pPr>
            <a:endParaRPr sz="3000" dirty="0">
              <a:latin typeface="Tahoma"/>
              <a:cs typeface="Tahoma"/>
            </a:endParaRPr>
          </a:p>
        </p:txBody>
      </p:sp>
      <p:sp>
        <p:nvSpPr>
          <p:cNvPr id="10" name="object 10"/>
          <p:cNvSpPr txBox="1"/>
          <p:nvPr/>
        </p:nvSpPr>
        <p:spPr>
          <a:xfrm>
            <a:off x="6734931" y="7994843"/>
            <a:ext cx="4193540" cy="347403"/>
          </a:xfrm>
          <a:prstGeom prst="rect">
            <a:avLst/>
          </a:prstGeom>
        </p:spPr>
        <p:txBody>
          <a:bodyPr vert="horz" wrap="square" lIns="0" tIns="12700" rIns="0" bIns="0" rtlCol="0">
            <a:spAutoFit/>
          </a:bodyPr>
          <a:lstStyle/>
          <a:p>
            <a:pPr marL="12700" marR="5080" algn="just">
              <a:lnSpc>
                <a:spcPct val="114500"/>
              </a:lnSpc>
              <a:spcBef>
                <a:spcPts val="100"/>
              </a:spcBef>
            </a:pPr>
            <a:endParaRPr sz="2100" dirty="0">
              <a:latin typeface="Verdana"/>
              <a:cs typeface="Verdana"/>
            </a:endParaRPr>
          </a:p>
        </p:txBody>
      </p:sp>
      <p:sp>
        <p:nvSpPr>
          <p:cNvPr id="11" name="object 11"/>
          <p:cNvSpPr txBox="1"/>
          <p:nvPr/>
        </p:nvSpPr>
        <p:spPr>
          <a:xfrm>
            <a:off x="12453833" y="7152927"/>
            <a:ext cx="2550795" cy="482600"/>
          </a:xfrm>
          <a:prstGeom prst="rect">
            <a:avLst/>
          </a:prstGeom>
        </p:spPr>
        <p:txBody>
          <a:bodyPr vert="horz" wrap="square" lIns="0" tIns="12700" rIns="0" bIns="0" rtlCol="0">
            <a:spAutoFit/>
          </a:bodyPr>
          <a:lstStyle/>
          <a:p>
            <a:pPr marL="12700">
              <a:lnSpc>
                <a:spcPct val="100000"/>
              </a:lnSpc>
              <a:spcBef>
                <a:spcPts val="100"/>
              </a:spcBef>
            </a:pPr>
            <a:endParaRPr sz="3000" dirty="0">
              <a:latin typeface="Tahoma"/>
              <a:cs typeface="Tahoma"/>
            </a:endParaRPr>
          </a:p>
        </p:txBody>
      </p:sp>
      <p:sp>
        <p:nvSpPr>
          <p:cNvPr id="12" name="object 12"/>
          <p:cNvSpPr txBox="1"/>
          <p:nvPr/>
        </p:nvSpPr>
        <p:spPr>
          <a:xfrm>
            <a:off x="12453833" y="7994843"/>
            <a:ext cx="4193540" cy="347403"/>
          </a:xfrm>
          <a:prstGeom prst="rect">
            <a:avLst/>
          </a:prstGeom>
        </p:spPr>
        <p:txBody>
          <a:bodyPr vert="horz" wrap="square" lIns="0" tIns="12700" rIns="0" bIns="0" rtlCol="0">
            <a:spAutoFit/>
          </a:bodyPr>
          <a:lstStyle/>
          <a:p>
            <a:pPr marL="12700" marR="5080" algn="just">
              <a:lnSpc>
                <a:spcPct val="114500"/>
              </a:lnSpc>
              <a:spcBef>
                <a:spcPts val="100"/>
              </a:spcBef>
            </a:pPr>
            <a:endParaRPr sz="2100" dirty="0">
              <a:latin typeface="Verdana"/>
              <a:cs typeface="Verdana"/>
            </a:endParaRPr>
          </a:p>
        </p:txBody>
      </p:sp>
      <p:pic>
        <p:nvPicPr>
          <p:cNvPr id="14" name="object 14"/>
          <p:cNvPicPr/>
          <p:nvPr/>
        </p:nvPicPr>
        <p:blipFill>
          <a:blip r:embed="rId5" cstate="print"/>
          <a:stretch>
            <a:fillRect/>
          </a:stretch>
        </p:blipFill>
        <p:spPr>
          <a:xfrm>
            <a:off x="13560003" y="272461"/>
            <a:ext cx="1981199" cy="1876424"/>
          </a:xfrm>
          <a:prstGeom prst="rect">
            <a:avLst/>
          </a:prstGeom>
        </p:spPr>
      </p:pic>
      <p:sp>
        <p:nvSpPr>
          <p:cNvPr id="15" name="object 15"/>
          <p:cNvSpPr txBox="1">
            <a:spLocks noGrp="1"/>
          </p:cNvSpPr>
          <p:nvPr>
            <p:ph type="title"/>
          </p:nvPr>
        </p:nvSpPr>
        <p:spPr>
          <a:xfrm>
            <a:off x="3431752" y="797534"/>
            <a:ext cx="8074448" cy="782265"/>
          </a:xfrm>
          <a:prstGeom prst="rect">
            <a:avLst/>
          </a:prstGeom>
        </p:spPr>
        <p:txBody>
          <a:bodyPr vert="horz" wrap="square" lIns="0" tIns="12700" rIns="0" bIns="0" rtlCol="0">
            <a:spAutoFit/>
          </a:bodyPr>
          <a:lstStyle/>
          <a:p>
            <a:pPr marL="698500" indent="-685800">
              <a:lnSpc>
                <a:spcPct val="100000"/>
              </a:lnSpc>
              <a:spcBef>
                <a:spcPts val="100"/>
              </a:spcBef>
              <a:buFont typeface="Wingdings" panose="05000000000000000000" pitchFamily="2" charset="2"/>
              <a:buChar char="v"/>
            </a:pPr>
            <a:r>
              <a:rPr lang="en-US" sz="5000" u="sng" dirty="0">
                <a:latin typeface="Times New Roman" panose="02020603050405020304" pitchFamily="18" charset="0"/>
                <a:cs typeface="Times New Roman" panose="02020603050405020304" pitchFamily="18" charset="0"/>
              </a:rPr>
              <a:t>Benefits of cyber security</a:t>
            </a:r>
            <a:endParaRPr sz="5000"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05CC23E-E24A-27CC-F45B-C4C21FC0BA17}"/>
              </a:ext>
            </a:extLst>
          </p:cNvPr>
          <p:cNvSpPr txBox="1"/>
          <p:nvPr/>
        </p:nvSpPr>
        <p:spPr>
          <a:xfrm>
            <a:off x="1508772" y="2312405"/>
            <a:ext cx="12542748" cy="1200329"/>
          </a:xfrm>
          <a:prstGeom prst="rect">
            <a:avLst/>
          </a:prstGeom>
          <a:noFill/>
        </p:spPr>
        <p:txBody>
          <a:bodyPr wrap="square" rtlCol="0">
            <a:spAutoFit/>
          </a:bodyPr>
          <a:lstStyle/>
          <a:p>
            <a:r>
              <a:rPr lang="en-US" sz="3600" b="0" i="0" dirty="0">
                <a:solidFill>
                  <a:schemeClr val="bg1"/>
                </a:solidFill>
                <a:effectLst/>
                <a:latin typeface="Times New Roman" panose="02020603050405020304" pitchFamily="18" charset="0"/>
                <a:cs typeface="Times New Roman" panose="02020603050405020304" pitchFamily="18" charset="0"/>
              </a:rPr>
              <a:t>The following are the benefits of implementing and maintaining cybersecurity:</a:t>
            </a:r>
            <a:endParaRPr lang="en-IN" sz="36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75DF968-D017-BC63-D133-82812FA59C7F}"/>
              </a:ext>
            </a:extLst>
          </p:cNvPr>
          <p:cNvSpPr txBox="1"/>
          <p:nvPr/>
        </p:nvSpPr>
        <p:spPr>
          <a:xfrm>
            <a:off x="1508772" y="4081820"/>
            <a:ext cx="12710376" cy="4678204"/>
          </a:xfrm>
          <a:prstGeom prst="rect">
            <a:avLst/>
          </a:prstGeom>
          <a:noFill/>
        </p:spPr>
        <p:txBody>
          <a:bodyPr wrap="square" rtlCol="0">
            <a:spAutoFit/>
          </a:bodyPr>
          <a:lstStyle/>
          <a:p>
            <a:pPr>
              <a:buFont typeface="Arial" panose="020B0604020202020204" pitchFamily="34" charset="0"/>
              <a:buChar char="•"/>
            </a:pPr>
            <a:r>
              <a:rPr lang="en-US" sz="4000" b="0" i="0" dirty="0">
                <a:solidFill>
                  <a:schemeClr val="bg1"/>
                </a:solidFill>
                <a:effectLst/>
                <a:latin typeface="Times New Roman" panose="02020603050405020304" pitchFamily="18" charset="0"/>
                <a:cs typeface="Times New Roman" panose="02020603050405020304" pitchFamily="18" charset="0"/>
              </a:rPr>
              <a:t>Cyberattacks and data breach protection for businesses.</a:t>
            </a:r>
          </a:p>
          <a:p>
            <a:pPr>
              <a:buFont typeface="Arial" panose="020B0604020202020204" pitchFamily="34" charset="0"/>
              <a:buChar char="•"/>
            </a:pPr>
            <a:r>
              <a:rPr lang="en-US" sz="4000" b="0" i="0" dirty="0">
                <a:solidFill>
                  <a:schemeClr val="bg1"/>
                </a:solidFill>
                <a:effectLst/>
                <a:latin typeface="Times New Roman" panose="02020603050405020304" pitchFamily="18" charset="0"/>
                <a:cs typeface="Times New Roman" panose="02020603050405020304" pitchFamily="18" charset="0"/>
              </a:rPr>
              <a:t>Data and network security are both protected.</a:t>
            </a:r>
          </a:p>
          <a:p>
            <a:pPr>
              <a:buFont typeface="Arial" panose="020B0604020202020204" pitchFamily="34" charset="0"/>
              <a:buChar char="•"/>
            </a:pPr>
            <a:r>
              <a:rPr lang="en-US" sz="4000" b="0" i="0" dirty="0">
                <a:solidFill>
                  <a:schemeClr val="bg1"/>
                </a:solidFill>
                <a:effectLst/>
                <a:latin typeface="Times New Roman" panose="02020603050405020304" pitchFamily="18" charset="0"/>
                <a:cs typeface="Times New Roman" panose="02020603050405020304" pitchFamily="18" charset="0"/>
              </a:rPr>
              <a:t>Unauthorized user access is avoided.</a:t>
            </a:r>
          </a:p>
          <a:p>
            <a:pPr>
              <a:buFont typeface="Arial" panose="020B0604020202020204" pitchFamily="34" charset="0"/>
              <a:buChar char="•"/>
            </a:pPr>
            <a:r>
              <a:rPr lang="en-US" sz="4000" b="0" i="0" dirty="0">
                <a:solidFill>
                  <a:schemeClr val="bg1"/>
                </a:solidFill>
                <a:effectLst/>
                <a:latin typeface="Times New Roman" panose="02020603050405020304" pitchFamily="18" charset="0"/>
                <a:cs typeface="Times New Roman" panose="02020603050405020304" pitchFamily="18" charset="0"/>
              </a:rPr>
              <a:t>After a breach, there is a faster recovery time.</a:t>
            </a:r>
          </a:p>
          <a:p>
            <a:pPr>
              <a:buFont typeface="Arial" panose="020B0604020202020204" pitchFamily="34" charset="0"/>
              <a:buChar char="•"/>
            </a:pPr>
            <a:r>
              <a:rPr lang="en-US" sz="4000" b="0" i="0" dirty="0">
                <a:solidFill>
                  <a:schemeClr val="bg1"/>
                </a:solidFill>
                <a:effectLst/>
                <a:latin typeface="Times New Roman" panose="02020603050405020304" pitchFamily="18" charset="0"/>
                <a:cs typeface="Times New Roman" panose="02020603050405020304" pitchFamily="18" charset="0"/>
              </a:rPr>
              <a:t>End-user and endpoint device protection.</a:t>
            </a:r>
          </a:p>
          <a:p>
            <a:pPr>
              <a:buFont typeface="Arial" panose="020B0604020202020204" pitchFamily="34" charset="0"/>
              <a:buChar char="•"/>
            </a:pPr>
            <a:r>
              <a:rPr lang="en-US" sz="4000" b="0" i="0" dirty="0">
                <a:solidFill>
                  <a:schemeClr val="bg1"/>
                </a:solidFill>
                <a:effectLst/>
                <a:latin typeface="Times New Roman" panose="02020603050405020304" pitchFamily="18" charset="0"/>
                <a:cs typeface="Times New Roman" panose="02020603050405020304" pitchFamily="18" charset="0"/>
              </a:rPr>
              <a:t>Regulatory adherence.</a:t>
            </a:r>
          </a:p>
          <a:p>
            <a:pPr>
              <a:buFont typeface="Arial" panose="020B0604020202020204" pitchFamily="34" charset="0"/>
              <a:buChar char="•"/>
            </a:pPr>
            <a:r>
              <a:rPr lang="en-US" sz="4000" b="0" i="0" dirty="0">
                <a:solidFill>
                  <a:schemeClr val="bg1"/>
                </a:solidFill>
                <a:effectLst/>
                <a:latin typeface="Times New Roman" panose="02020603050405020304" pitchFamily="18" charset="0"/>
                <a:cs typeface="Times New Roman" panose="02020603050405020304" pitchFamily="18" charset="0"/>
              </a:rPr>
              <a:t>Continuity of operations.</a:t>
            </a:r>
          </a:p>
          <a:p>
            <a:endParaRPr lang="en-IN" dirty="0"/>
          </a:p>
        </p:txBody>
      </p:sp>
    </p:spTree>
    <p:extLst>
      <p:ext uri="{BB962C8B-B14F-4D97-AF65-F5344CB8AC3E}">
        <p14:creationId xmlns:p14="http://schemas.microsoft.com/office/powerpoint/2010/main" val="2501070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9"/>
          </a:xfrm>
          <a:prstGeom prst="rect">
            <a:avLst/>
          </a:prstGeom>
        </p:spPr>
      </p:pic>
      <p:pic>
        <p:nvPicPr>
          <p:cNvPr id="3" name="object 3"/>
          <p:cNvPicPr/>
          <p:nvPr/>
        </p:nvPicPr>
        <p:blipFill>
          <a:blip r:embed="rId3" cstate="print"/>
          <a:stretch>
            <a:fillRect/>
          </a:stretch>
        </p:blipFill>
        <p:spPr>
          <a:xfrm>
            <a:off x="0" y="4161953"/>
            <a:ext cx="6341872" cy="6125047"/>
          </a:xfrm>
          <a:prstGeom prst="rect">
            <a:avLst/>
          </a:prstGeom>
        </p:spPr>
      </p:pic>
      <p:sp>
        <p:nvSpPr>
          <p:cNvPr id="6" name="object 6"/>
          <p:cNvSpPr txBox="1">
            <a:spLocks noGrp="1"/>
          </p:cNvSpPr>
          <p:nvPr>
            <p:ph type="title"/>
          </p:nvPr>
        </p:nvSpPr>
        <p:spPr>
          <a:xfrm>
            <a:off x="7010400" y="876312"/>
            <a:ext cx="2895600" cy="1093248"/>
          </a:xfrm>
          <a:prstGeom prst="rect">
            <a:avLst/>
          </a:prstGeom>
        </p:spPr>
        <p:txBody>
          <a:bodyPr vert="horz" wrap="square" lIns="0" tIns="34925" rIns="0" bIns="0" rtlCol="0">
            <a:spAutoFit/>
          </a:bodyPr>
          <a:lstStyle/>
          <a:p>
            <a:pPr marL="698500" marR="5080" indent="-685800">
              <a:lnSpc>
                <a:spcPts val="9530"/>
              </a:lnSpc>
              <a:spcBef>
                <a:spcPts val="275"/>
              </a:spcBef>
              <a:buFont typeface="Wingdings" panose="05000000000000000000" pitchFamily="2" charset="2"/>
              <a:buChar char="v"/>
            </a:pPr>
            <a:r>
              <a:rPr lang="en-US" sz="5000" u="sng" dirty="0">
                <a:latin typeface="Times New Roman" panose="02020603050405020304" pitchFamily="18" charset="0"/>
                <a:cs typeface="Times New Roman" panose="02020603050405020304" pitchFamily="18" charset="0"/>
              </a:rPr>
              <a:t>Nmap</a:t>
            </a:r>
            <a:endParaRPr sz="5000" u="sn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C256BB9-49F6-87DC-C8C1-A7F01DE4226C}"/>
              </a:ext>
            </a:extLst>
          </p:cNvPr>
          <p:cNvSpPr txBox="1"/>
          <p:nvPr/>
        </p:nvSpPr>
        <p:spPr>
          <a:xfrm>
            <a:off x="3543300" y="2845872"/>
            <a:ext cx="11201400" cy="5632311"/>
          </a:xfrm>
          <a:prstGeom prst="rect">
            <a:avLst/>
          </a:prstGeom>
          <a:noFill/>
        </p:spPr>
        <p:txBody>
          <a:bodyPr wrap="square" rtlCol="0">
            <a:spAutoFit/>
          </a:bodyPr>
          <a:lstStyle/>
          <a:p>
            <a:pPr fontAlgn="base"/>
            <a:r>
              <a:rPr lang="en-US" sz="4000" b="0" i="0" dirty="0">
                <a:solidFill>
                  <a:schemeClr val="bg1"/>
                </a:solidFill>
                <a:effectLst/>
                <a:latin typeface="Times New Roman" panose="02020603050405020304" pitchFamily="18" charset="0"/>
                <a:cs typeface="Times New Roman" panose="02020603050405020304" pitchFamily="18" charset="0"/>
              </a:rPr>
              <a:t>Nmap, the acronym for  Network Mapper, is an open-source security auditing and network scanning software designed by Gordon Lyon. It is developed in such a way that it can quickly analyze massive networks as well as single hosts. Network administrators often use it to detect the devices that are presently working on the system, the port number to which the devices are attached, and the free ports that may be used.</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0687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12745"/>
            <a:ext cx="18288000" cy="10286999"/>
          </a:xfrm>
          <a:prstGeom prst="rect">
            <a:avLst/>
          </a:prstGeom>
        </p:spPr>
      </p:pic>
      <p:pic>
        <p:nvPicPr>
          <p:cNvPr id="4" name="object 4"/>
          <p:cNvPicPr/>
          <p:nvPr/>
        </p:nvPicPr>
        <p:blipFill>
          <a:blip r:embed="rId3" cstate="print"/>
          <a:stretch>
            <a:fillRect/>
          </a:stretch>
        </p:blipFill>
        <p:spPr>
          <a:xfrm>
            <a:off x="0" y="6777570"/>
            <a:ext cx="1763908" cy="3509429"/>
          </a:xfrm>
          <a:prstGeom prst="rect">
            <a:avLst/>
          </a:prstGeom>
        </p:spPr>
      </p:pic>
      <p:sp>
        <p:nvSpPr>
          <p:cNvPr id="7" name="object 7"/>
          <p:cNvSpPr txBox="1"/>
          <p:nvPr/>
        </p:nvSpPr>
        <p:spPr>
          <a:xfrm>
            <a:off x="9770304" y="7530895"/>
            <a:ext cx="4114800" cy="474489"/>
          </a:xfrm>
          <a:prstGeom prst="rect">
            <a:avLst/>
          </a:prstGeom>
        </p:spPr>
        <p:txBody>
          <a:bodyPr vert="horz" wrap="square" lIns="0" tIns="12700" rIns="0" bIns="0" rtlCol="0">
            <a:spAutoFit/>
          </a:bodyPr>
          <a:lstStyle/>
          <a:p>
            <a:pPr marL="12700">
              <a:lnSpc>
                <a:spcPct val="100000"/>
              </a:lnSpc>
              <a:spcBef>
                <a:spcPts val="100"/>
              </a:spcBef>
            </a:pPr>
            <a:endParaRPr sz="30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3127014" y="4320924"/>
            <a:ext cx="12033970" cy="798488"/>
          </a:xfrm>
          <a:prstGeom prst="rect">
            <a:avLst/>
          </a:prstGeom>
        </p:spPr>
        <p:txBody>
          <a:bodyPr vert="horz" wrap="square" lIns="0" tIns="12700" rIns="0" bIns="0" rtlCol="0">
            <a:spAutoFit/>
          </a:bodyPr>
          <a:lstStyle/>
          <a:p>
            <a:pPr marL="12700" marR="5080">
              <a:lnSpc>
                <a:spcPct val="114500"/>
              </a:lnSpc>
              <a:spcBef>
                <a:spcPts val="100"/>
              </a:spcBef>
            </a:pPr>
            <a:endParaRPr sz="4800" dirty="0">
              <a:latin typeface="Algerian" panose="04020705040A02060702" pitchFamily="82" charset="0"/>
              <a:cs typeface="Times New Roman" panose="02020603050405020304" pitchFamily="18" charset="0"/>
            </a:endParaRPr>
          </a:p>
        </p:txBody>
      </p:sp>
      <p:pic>
        <p:nvPicPr>
          <p:cNvPr id="11" name="object 11"/>
          <p:cNvPicPr/>
          <p:nvPr/>
        </p:nvPicPr>
        <p:blipFill>
          <a:blip r:embed="rId4" cstate="print"/>
          <a:stretch>
            <a:fillRect/>
          </a:stretch>
        </p:blipFill>
        <p:spPr>
          <a:xfrm>
            <a:off x="14292895" y="0"/>
            <a:ext cx="3995104" cy="5611215"/>
          </a:xfrm>
          <a:prstGeom prst="rect">
            <a:avLst/>
          </a:prstGeom>
        </p:spPr>
      </p:pic>
      <p:pic>
        <p:nvPicPr>
          <p:cNvPr id="13" name="object 13"/>
          <p:cNvPicPr/>
          <p:nvPr/>
        </p:nvPicPr>
        <p:blipFill>
          <a:blip r:embed="rId5" cstate="print"/>
          <a:stretch>
            <a:fillRect/>
          </a:stretch>
        </p:blipFill>
        <p:spPr>
          <a:xfrm>
            <a:off x="13137392" y="4833576"/>
            <a:ext cx="1495424" cy="1419209"/>
          </a:xfrm>
          <a:prstGeom prst="rect">
            <a:avLst/>
          </a:prstGeom>
        </p:spPr>
      </p:pic>
      <p:sp>
        <p:nvSpPr>
          <p:cNvPr id="5" name="TextBox 4">
            <a:extLst>
              <a:ext uri="{FF2B5EF4-FFF2-40B4-BE49-F238E27FC236}">
                <a16:creationId xmlns:a16="http://schemas.microsoft.com/office/drawing/2014/main" id="{833856FB-6533-7B84-DEED-CA744327F598}"/>
              </a:ext>
            </a:extLst>
          </p:cNvPr>
          <p:cNvSpPr txBox="1"/>
          <p:nvPr/>
        </p:nvSpPr>
        <p:spPr>
          <a:xfrm>
            <a:off x="2692969" y="3737750"/>
            <a:ext cx="12033971" cy="5509200"/>
          </a:xfrm>
          <a:prstGeom prst="rect">
            <a:avLst/>
          </a:prstGeom>
          <a:noFill/>
        </p:spPr>
        <p:txBody>
          <a:bodyPr wrap="square" rtlCol="0">
            <a:spAutoFit/>
          </a:bodyPr>
          <a:lstStyle/>
          <a:p>
            <a:pPr marL="571500" indent="-571500" algn="l">
              <a:buFont typeface="Arial" panose="020B0604020202020204" pitchFamily="34" charset="0"/>
              <a:buChar char="•"/>
            </a:pPr>
            <a:r>
              <a:rPr lang="en-US" sz="4400" b="0" i="0" dirty="0">
                <a:solidFill>
                  <a:schemeClr val="bg1"/>
                </a:solidFill>
                <a:effectLst/>
                <a:latin typeface="Times New Roman" panose="02020603050405020304" pitchFamily="18" charset="0"/>
                <a:cs typeface="Times New Roman" panose="02020603050405020304" pitchFamily="18" charset="0"/>
              </a:rPr>
              <a:t>Nmap becomes helpful while performing network penetration testing.</a:t>
            </a: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sz="4400" b="0" i="0" dirty="0">
                <a:solidFill>
                  <a:schemeClr val="bg1"/>
                </a:solidFill>
                <a:effectLst/>
                <a:latin typeface="Times New Roman" panose="02020603050405020304" pitchFamily="18" charset="0"/>
                <a:cs typeface="Times New Roman" panose="02020603050405020304" pitchFamily="18" charset="0"/>
              </a:rPr>
              <a:t>Discovering connected hosts on a network</a:t>
            </a:r>
          </a:p>
          <a:p>
            <a:pPr marL="571500" indent="-571500" algn="l">
              <a:buFont typeface="Arial" panose="020B0604020202020204" pitchFamily="34" charset="0"/>
              <a:buChar char="•"/>
            </a:pPr>
            <a:r>
              <a:rPr lang="en-US" sz="4400" b="0" i="0" dirty="0">
                <a:solidFill>
                  <a:schemeClr val="bg1"/>
                </a:solidFill>
                <a:effectLst/>
                <a:latin typeface="Times New Roman" panose="02020603050405020304" pitchFamily="18" charset="0"/>
                <a:cs typeface="Times New Roman" panose="02020603050405020304" pitchFamily="18" charset="0"/>
              </a:rPr>
              <a:t>Analyzing free ports on a target host</a:t>
            </a:r>
          </a:p>
          <a:p>
            <a:pPr marL="571500" indent="-571500" algn="l">
              <a:buFont typeface="Arial" panose="020B0604020202020204" pitchFamily="34" charset="0"/>
              <a:buChar char="•"/>
            </a:pPr>
            <a:r>
              <a:rPr lang="en-US" sz="4400" b="0" i="0" dirty="0">
                <a:solidFill>
                  <a:schemeClr val="bg1"/>
                </a:solidFill>
                <a:effectLst/>
                <a:latin typeface="Times New Roman" panose="02020603050405020304" pitchFamily="18" charset="0"/>
                <a:cs typeface="Times New Roman" panose="02020603050405020304" pitchFamily="18" charset="0"/>
              </a:rPr>
              <a:t>Detecting running services on a system along with version number</a:t>
            </a:r>
          </a:p>
          <a:p>
            <a:pPr marL="571500" indent="-571500" algn="l">
              <a:buFont typeface="Arial" panose="020B0604020202020204" pitchFamily="34" charset="0"/>
              <a:buChar char="•"/>
            </a:pPr>
            <a:r>
              <a:rPr lang="en-US" sz="4400" b="0" i="0" dirty="0">
                <a:solidFill>
                  <a:schemeClr val="bg1"/>
                </a:solidFill>
                <a:effectLst/>
                <a:latin typeface="Times New Roman" panose="02020603050405020304" pitchFamily="18" charset="0"/>
                <a:cs typeface="Times New Roman" panose="02020603050405020304" pitchFamily="18" charset="0"/>
              </a:rPr>
              <a:t>Uncovering network vulnerabilities and system loopholes.</a:t>
            </a:r>
          </a:p>
        </p:txBody>
      </p:sp>
      <p:sp>
        <p:nvSpPr>
          <p:cNvPr id="3" name="TextBox 2">
            <a:extLst>
              <a:ext uri="{FF2B5EF4-FFF2-40B4-BE49-F238E27FC236}">
                <a16:creationId xmlns:a16="http://schemas.microsoft.com/office/drawing/2014/main" id="{B6A72E0A-17DC-CA99-DFF3-C7E1631D58A0}"/>
              </a:ext>
            </a:extLst>
          </p:cNvPr>
          <p:cNvSpPr txBox="1"/>
          <p:nvPr/>
        </p:nvSpPr>
        <p:spPr>
          <a:xfrm>
            <a:off x="2748596" y="1799397"/>
            <a:ext cx="8763000" cy="1446550"/>
          </a:xfrm>
          <a:prstGeom prst="rect">
            <a:avLst/>
          </a:prstGeom>
          <a:noFill/>
        </p:spPr>
        <p:txBody>
          <a:bodyPr wrap="square" rtlCol="0">
            <a:spAutoFit/>
          </a:bodyPr>
          <a:lstStyle/>
          <a:p>
            <a:r>
              <a:rPr lang="en-US" sz="4400" b="0" i="0" dirty="0">
                <a:solidFill>
                  <a:schemeClr val="bg1"/>
                </a:solidFill>
                <a:effectLst/>
                <a:latin typeface="Times New Roman" panose="02020603050405020304" pitchFamily="18" charset="0"/>
                <a:cs typeface="Times New Roman" panose="02020603050405020304" pitchFamily="18" charset="0"/>
              </a:rPr>
              <a:t>Some of the tasks that nmap can carry out are-</a:t>
            </a:r>
            <a:endParaRPr lang="en-IN"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4392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80087"/>
            <a:ext cx="18288000" cy="10286999"/>
          </a:xfrm>
          <a:prstGeom prst="rect">
            <a:avLst/>
          </a:prstGeom>
        </p:spPr>
      </p:pic>
      <p:pic>
        <p:nvPicPr>
          <p:cNvPr id="3" name="object 3"/>
          <p:cNvPicPr/>
          <p:nvPr/>
        </p:nvPicPr>
        <p:blipFill>
          <a:blip r:embed="rId3" cstate="print"/>
          <a:stretch>
            <a:fillRect/>
          </a:stretch>
        </p:blipFill>
        <p:spPr>
          <a:xfrm>
            <a:off x="0" y="4200862"/>
            <a:ext cx="6341872" cy="6125047"/>
          </a:xfrm>
          <a:prstGeom prst="rect">
            <a:avLst/>
          </a:prstGeom>
        </p:spPr>
      </p:pic>
      <p:sp>
        <p:nvSpPr>
          <p:cNvPr id="5" name="object 5"/>
          <p:cNvSpPr txBox="1"/>
          <p:nvPr/>
        </p:nvSpPr>
        <p:spPr>
          <a:xfrm>
            <a:off x="1016000" y="1004368"/>
            <a:ext cx="332740" cy="345440"/>
          </a:xfrm>
          <a:prstGeom prst="rect">
            <a:avLst/>
          </a:prstGeom>
        </p:spPr>
        <p:txBody>
          <a:bodyPr vert="horz" wrap="square" lIns="0" tIns="12065" rIns="0" bIns="0" rtlCol="0">
            <a:spAutoFit/>
          </a:bodyPr>
          <a:lstStyle/>
          <a:p>
            <a:pPr marL="12700">
              <a:lnSpc>
                <a:spcPct val="100000"/>
              </a:lnSpc>
              <a:spcBef>
                <a:spcPts val="95"/>
              </a:spcBef>
            </a:pPr>
            <a:endParaRPr sz="2100" dirty="0">
              <a:latin typeface="Tahoma"/>
              <a:cs typeface="Tahoma"/>
            </a:endParaRPr>
          </a:p>
        </p:txBody>
      </p:sp>
      <p:sp>
        <p:nvSpPr>
          <p:cNvPr id="6" name="object 6"/>
          <p:cNvSpPr txBox="1">
            <a:spLocks noGrp="1"/>
          </p:cNvSpPr>
          <p:nvPr>
            <p:ph type="title"/>
          </p:nvPr>
        </p:nvSpPr>
        <p:spPr>
          <a:xfrm>
            <a:off x="304800" y="-98996"/>
            <a:ext cx="11353800" cy="1099275"/>
          </a:xfrm>
          <a:prstGeom prst="rect">
            <a:avLst/>
          </a:prstGeom>
        </p:spPr>
        <p:txBody>
          <a:bodyPr vert="horz" wrap="square" lIns="0" tIns="34925" rIns="0" bIns="0" rtlCol="0">
            <a:spAutoFit/>
          </a:bodyPr>
          <a:lstStyle/>
          <a:p>
            <a:pPr marL="698500" marR="5080" indent="-685800">
              <a:lnSpc>
                <a:spcPts val="9530"/>
              </a:lnSpc>
              <a:spcBef>
                <a:spcPts val="275"/>
              </a:spcBef>
              <a:buFont typeface="Wingdings" panose="05000000000000000000" pitchFamily="2" charset="2"/>
              <a:buChar char="v"/>
            </a:pPr>
            <a:r>
              <a:rPr lang="en-US" sz="5000" u="sng" dirty="0">
                <a:latin typeface="Times New Roman" panose="02020603050405020304" pitchFamily="18" charset="0"/>
                <a:cs typeface="Times New Roman" panose="02020603050405020304" pitchFamily="18" charset="0"/>
              </a:rPr>
              <a:t>Network Scanning Process using nmap</a:t>
            </a:r>
            <a:endParaRPr sz="5000" u="sng" dirty="0">
              <a:latin typeface="Times New Roman" panose="02020603050405020304" pitchFamily="18" charset="0"/>
              <a:cs typeface="Times New Roman" panose="02020603050405020304" pitchFamily="18" charset="0"/>
            </a:endParaRPr>
          </a:p>
        </p:txBody>
      </p:sp>
      <p:sp>
        <p:nvSpPr>
          <p:cNvPr id="8" name="object 8"/>
          <p:cNvSpPr txBox="1"/>
          <p:nvPr/>
        </p:nvSpPr>
        <p:spPr>
          <a:xfrm>
            <a:off x="11247450" y="7859328"/>
            <a:ext cx="6024880" cy="433067"/>
          </a:xfrm>
          <a:prstGeom prst="rect">
            <a:avLst/>
          </a:prstGeom>
        </p:spPr>
        <p:txBody>
          <a:bodyPr vert="horz" wrap="square" lIns="0" tIns="12700" rIns="0" bIns="0" rtlCol="0">
            <a:spAutoFit/>
          </a:bodyPr>
          <a:lstStyle/>
          <a:p>
            <a:pPr marL="511175" marR="5080" indent="-499109" algn="r">
              <a:lnSpc>
                <a:spcPct val="116599"/>
              </a:lnSpc>
              <a:spcBef>
                <a:spcPts val="100"/>
              </a:spcBef>
            </a:pPr>
            <a:r>
              <a:rPr sz="2600" spc="-434" dirty="0">
                <a:solidFill>
                  <a:srgbClr val="FFFFFF"/>
                </a:solidFill>
                <a:latin typeface="Verdana"/>
                <a:cs typeface="Verdana"/>
              </a:rPr>
              <a:t>.</a:t>
            </a:r>
            <a:endParaRPr sz="2600" dirty="0">
              <a:latin typeface="Verdana"/>
              <a:cs typeface="Verdana"/>
            </a:endParaRPr>
          </a:p>
        </p:txBody>
      </p:sp>
      <p:sp>
        <p:nvSpPr>
          <p:cNvPr id="9" name="TextBox 8">
            <a:extLst>
              <a:ext uri="{FF2B5EF4-FFF2-40B4-BE49-F238E27FC236}">
                <a16:creationId xmlns:a16="http://schemas.microsoft.com/office/drawing/2014/main" id="{ECABFE86-3361-ED84-5EA3-74DB731B5D74}"/>
              </a:ext>
            </a:extLst>
          </p:cNvPr>
          <p:cNvSpPr txBox="1"/>
          <p:nvPr/>
        </p:nvSpPr>
        <p:spPr>
          <a:xfrm>
            <a:off x="736435" y="1485900"/>
            <a:ext cx="16815130" cy="9325630"/>
          </a:xfrm>
          <a:prstGeom prst="rect">
            <a:avLst/>
          </a:prstGeom>
          <a:noFill/>
        </p:spPr>
        <p:txBody>
          <a:bodyPr wrap="square" rtlCol="0">
            <a:spAutoFit/>
          </a:bodyPr>
          <a:lstStyle/>
          <a:p>
            <a:pPr algn="l"/>
            <a:r>
              <a:rPr lang="en-US" sz="4000" b="0" i="0" dirty="0">
                <a:solidFill>
                  <a:schemeClr val="bg1"/>
                </a:solidFill>
                <a:effectLst/>
                <a:latin typeface="Times New Roman" panose="02020603050405020304" pitchFamily="18" charset="0"/>
                <a:cs typeface="Times New Roman" panose="02020603050405020304" pitchFamily="18" charset="0"/>
              </a:rPr>
              <a:t>Scanning networks is a three-step process, with Nmap carrying out the first two and leaving the ethical hacker for the third. So, you will cover these phases sequentially.</a:t>
            </a:r>
          </a:p>
          <a:p>
            <a:pPr marL="742950" indent="-742950" algn="l">
              <a:buFont typeface="+mj-lt"/>
              <a:buAutoNum type="arabicParenR"/>
            </a:pPr>
            <a:r>
              <a:rPr lang="en-US" sz="4000" b="0" i="0" dirty="0">
                <a:solidFill>
                  <a:schemeClr val="bg1"/>
                </a:solidFill>
                <a:effectLst/>
                <a:latin typeface="Times New Roman" panose="02020603050405020304" pitchFamily="18" charset="0"/>
                <a:cs typeface="Times New Roman" panose="02020603050405020304" pitchFamily="18" charset="0"/>
              </a:rPr>
              <a:t>Sending Requests: Nmap sends raw IP packets to discover accessible hosts on a network system. According to network configurations, these packets need a response from the destination computer.</a:t>
            </a:r>
          </a:p>
          <a:p>
            <a:pPr marL="742950" indent="-742950" algn="l">
              <a:buFont typeface="+mj-lt"/>
              <a:buAutoNum type="arabicParenR"/>
            </a:pPr>
            <a:r>
              <a:rPr lang="en-US" sz="4000" b="0" i="0" dirty="0">
                <a:solidFill>
                  <a:schemeClr val="bg1"/>
                </a:solidFill>
                <a:effectLst/>
                <a:latin typeface="Times New Roman" panose="02020603050405020304" pitchFamily="18" charset="0"/>
                <a:cs typeface="Times New Roman" panose="02020603050405020304" pitchFamily="18" charset="0"/>
              </a:rPr>
              <a:t>Receiving Replies: Since these requests warrant a reply, the host sends back responses highlighting the ports that can communicate with other machines. Open ports will send some replies, while the closed ones can be filtered out since they will have no response.</a:t>
            </a:r>
          </a:p>
          <a:p>
            <a:pPr marL="742950" indent="-742950" algn="l">
              <a:buFont typeface="+mj-lt"/>
              <a:buAutoNum type="arabicParenR"/>
            </a:pPr>
            <a:r>
              <a:rPr lang="en-US" sz="4000" b="0" i="0" dirty="0">
                <a:solidFill>
                  <a:schemeClr val="bg1"/>
                </a:solidFill>
                <a:effectLst/>
                <a:latin typeface="Times New Roman" panose="02020603050405020304" pitchFamily="18" charset="0"/>
                <a:cs typeface="Times New Roman" panose="02020603050405020304" pitchFamily="18" charset="0"/>
              </a:rPr>
              <a:t>Analyzing Responses: Once the hackers have some information from the target's side, they must go through vulnerable services and open ports. After this step, one can move on to the third phase in ethical hacking, gaining access to the victim machine.</a:t>
            </a:r>
          </a:p>
          <a:p>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336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470</TotalTime>
  <Words>546</Words>
  <Application>Microsoft Office PowerPoint</Application>
  <PresentationFormat>Custom</PresentationFormat>
  <Paragraphs>50</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Algerian</vt:lpstr>
      <vt:lpstr>Arial</vt:lpstr>
      <vt:lpstr>Calibri</vt:lpstr>
      <vt:lpstr>Tahoma</vt:lpstr>
      <vt:lpstr>Times New Roman</vt:lpstr>
      <vt:lpstr>Verdana</vt:lpstr>
      <vt:lpstr>Wingdings</vt:lpstr>
      <vt:lpstr>Office Theme</vt:lpstr>
      <vt:lpstr>ACROPOLIS INSTITUTE OF TECHNOLOGY     AND RESEARCH</vt:lpstr>
      <vt:lpstr>Content layout </vt:lpstr>
      <vt:lpstr>Introduction</vt:lpstr>
      <vt:lpstr> Types of Cyber Security :</vt:lpstr>
      <vt:lpstr>DBDGN</vt:lpstr>
      <vt:lpstr>Benefits of cyber security</vt:lpstr>
      <vt:lpstr>Nmap</vt:lpstr>
      <vt:lpstr>PowerPoint Presentation</vt:lpstr>
      <vt:lpstr>Network Scanning Process using nmap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design</dc:title>
  <dc:creator>Nitesh Rajput</dc:creator>
  <cp:keywords>DAFRR4ZNcSk,BAFNEHTQlHM</cp:keywords>
  <cp:lastModifiedBy>Nitesh Rajput</cp:lastModifiedBy>
  <cp:revision>7</cp:revision>
  <dcterms:created xsi:type="dcterms:W3CDTF">2022-11-07T15:52:57Z</dcterms:created>
  <dcterms:modified xsi:type="dcterms:W3CDTF">2022-11-27T15:48:47Z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2022-11-07T00:00:00Z</vt:filetime>
  </property>
  <property fmtid="{D5CDD505-2E9C-101B-9397-08002B2CF9AE}" pid="3" name="Creator">
    <vt:lpwstr>Canva</vt:lpwstr>
  </property>
  <property fmtid="{D5CDD505-2E9C-101B-9397-08002B2CF9AE}" pid="4" name="LastSaved">
    <vt:filetime>2022-11-07T00:00:00Z</vt:filetime>
  </property>
</Properties>
</file>